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448" r:id="rId5"/>
    <p:sldId id="2462" r:id="rId6"/>
    <p:sldId id="259" r:id="rId7"/>
    <p:sldId id="2482" r:id="rId8"/>
    <p:sldId id="2463" r:id="rId9"/>
    <p:sldId id="2483" r:id="rId10"/>
    <p:sldId id="2451" r:id="rId11"/>
    <p:sldId id="2457" r:id="rId12"/>
    <p:sldId id="2472" r:id="rId13"/>
    <p:sldId id="2471" r:id="rId14"/>
    <p:sldId id="2473" r:id="rId15"/>
    <p:sldId id="2474" r:id="rId16"/>
    <p:sldId id="2475" r:id="rId17"/>
    <p:sldId id="2464" r:id="rId18"/>
    <p:sldId id="2476" r:id="rId19"/>
    <p:sldId id="2478" r:id="rId20"/>
    <p:sldId id="2477" r:id="rId21"/>
    <p:sldId id="2480" r:id="rId22"/>
    <p:sldId id="2479" r:id="rId23"/>
    <p:sldId id="2467" r:id="rId24"/>
    <p:sldId id="243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19" autoAdjust="0"/>
    <p:restoredTop sz="95033" autoAdjust="0"/>
  </p:normalViewPr>
  <p:slideViewPr>
    <p:cSldViewPr snapToGrid="0">
      <p:cViewPr varScale="1">
        <p:scale>
          <a:sx n="111" d="100"/>
          <a:sy n="111" d="100"/>
        </p:scale>
        <p:origin x="294" y="108"/>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7/5/2023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322140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07440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599668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pxhere.com/en/photo/1203061" TargetMode="External"/><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s://pxhere.com/en/photo/1203061" TargetMode="External"/><Relationship Id="rId2" Type="http://schemas.openxmlformats.org/officeDocument/2006/relationships/image" Target="../media/image8.jp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hyperlink" Target="https://www.mycareerwise.com/programming/category/sorting/3-way-merge-sort"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iq.opengenus.org/three-way-partitioning/" TargetMode="External"/><Relationship Id="rId5" Type="http://schemas.openxmlformats.org/officeDocument/2006/relationships/hyperlink" Target="https://www.geeksforgeeks.org/quick-sort/" TargetMode="External"/><Relationship Id="rId4" Type="http://schemas.openxmlformats.org/officeDocument/2006/relationships/hyperlink" Target="https://yovak.com/advantages-and-disadvantages-of-quick-sort/"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mailto:rmadha@callutheran.edu" TargetMode="External"/><Relationship Id="rId3" Type="http://schemas.microsoft.com/office/2007/relationships/hdphoto" Target="../media/hdphoto1.wdp"/><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hyperlink" Target="mailto:aevangelista@callutheran.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www.pexels.com/photo/abstract-architectural-design-architecture-art-30890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www.pexels.com/photo/black-and-white-forest-monochrome-nature-58511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www.pexels.com/photo/black-and-white-forest-monochrome-nature-58511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hyperlink" Target="https://www.pexels.com/photo/black-and-white-forest-monochrome-nature-585110/"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pxhere.com/en/photo/1203061" TargetMode="External"/><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193040"/>
            <a:ext cx="12192000" cy="7051040"/>
          </a:xfr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522514"/>
            <a:ext cx="11490325" cy="2155371"/>
          </a:xfrm>
        </p:spPr>
        <p:txBody>
          <a:bodyPr/>
          <a:lstStyle/>
          <a:p>
            <a:r>
              <a:rPr lang="en-US" sz="5400" b="1" dirty="0"/>
              <a:t>Quick Sort, Quick 3-Way, </a:t>
            </a:r>
            <a:r>
              <a:rPr lang="en-US" sz="5400" b="1" dirty="0" err="1"/>
              <a:t>MinPQ</a:t>
            </a:r>
            <a:br>
              <a:rPr lang="en-US" sz="5400" b="1" dirty="0"/>
            </a:br>
            <a:r>
              <a:rPr lang="en-US" sz="5400" b="1" dirty="0"/>
              <a:t>Sorting Algorithms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3075597" y="3393439"/>
            <a:ext cx="5893306" cy="3222197"/>
          </a:xfrm>
        </p:spPr>
        <p:txBody>
          <a:bodyPr/>
          <a:lstStyle/>
          <a:p>
            <a:r>
              <a:rPr lang="en-US" sz="2400" b="1"/>
              <a:t>Reed </a:t>
            </a:r>
            <a:r>
              <a:rPr lang="en-US" sz="2400" b="1" dirty="0"/>
              <a:t>Team </a:t>
            </a:r>
          </a:p>
          <a:p>
            <a:r>
              <a:rPr lang="en-US" sz="2400" b="1" dirty="0"/>
              <a:t>06 – 14 – 2023</a:t>
            </a:r>
          </a:p>
          <a:p>
            <a:r>
              <a:rPr lang="en-US" sz="2400" b="1" dirty="0">
                <a:ea typeface="Calibri" panose="020F0502020204030204" pitchFamily="34" charset="0"/>
                <a:cs typeface="Calibri" panose="020F0502020204030204" pitchFamily="34" charset="0"/>
              </a:rPr>
              <a:t>Prof. Sean Harrington</a:t>
            </a:r>
          </a:p>
          <a:p>
            <a:r>
              <a:rPr lang="en-US" sz="2400" b="1" dirty="0">
                <a:ea typeface="Calibri" panose="020F0502020204030204" pitchFamily="34" charset="0"/>
                <a:cs typeface="Calibri" panose="020F0502020204030204" pitchFamily="34" charset="0"/>
              </a:rPr>
              <a:t>Reddy Balaji Madha</a:t>
            </a:r>
          </a:p>
          <a:p>
            <a:r>
              <a:rPr lang="en-US" sz="2400" b="1" dirty="0"/>
              <a:t>Anthony Evangelista </a:t>
            </a:r>
          </a:p>
          <a:p>
            <a:endParaRPr lang="en-US" dirty="0"/>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00376" y="2803845"/>
            <a:ext cx="5482367" cy="518795"/>
          </a:xfrm>
        </p:spPr>
        <p:txBody>
          <a:bodyPr/>
          <a:lstStyle/>
          <a:p>
            <a:r>
              <a:rPr lang="en-US" sz="2000" b="1" dirty="0"/>
              <a:t>IT- 516 Data Structures &amp; Algorithms</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2091447" y="-74644"/>
            <a:ext cx="10100553" cy="1602788"/>
          </a:xfrm>
        </p:spPr>
        <p:txBody>
          <a:bodyPr/>
          <a:lstStyle/>
          <a:p>
            <a:r>
              <a:rPr lang="en-US" sz="3200" b="1" dirty="0">
                <a:solidFill>
                  <a:schemeClr val="bg1"/>
                </a:solidFill>
              </a:rPr>
              <a:t>advantages and disadvantages of quick sort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10</a:t>
            </a:fld>
            <a:endParaRPr lang="en-US" dirty="0"/>
          </a:p>
        </p:txBody>
      </p:sp>
      <p:pic>
        <p:nvPicPr>
          <p:cNvPr id="9" name="Picture 8">
            <a:extLst>
              <a:ext uri="{FF2B5EF4-FFF2-40B4-BE49-F238E27FC236}">
                <a16:creationId xmlns:a16="http://schemas.microsoft.com/office/drawing/2014/main" id="{970DF430-718D-EC26-85E6-F07982938ABC}"/>
              </a:ext>
            </a:extLst>
          </p:cNvPr>
          <p:cNvPicPr>
            <a:picLocks noChangeAspect="1"/>
          </p:cNvPicPr>
          <p:nvPr/>
        </p:nvPicPr>
        <p:blipFill>
          <a:blip r:embed="rId4"/>
          <a:stretch>
            <a:fillRect/>
          </a:stretch>
        </p:blipFill>
        <p:spPr>
          <a:xfrm>
            <a:off x="2120630" y="1518222"/>
            <a:ext cx="10100553" cy="5339778"/>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2666419" y="1775184"/>
            <a:ext cx="5839797" cy="3788858"/>
          </a:xfrm>
          <a:prstGeom prst="rect">
            <a:avLst/>
          </a:prstGeom>
          <a:noFill/>
        </p:spPr>
        <p:txBody>
          <a:bodyPr wrap="square" rtlCol="0">
            <a:spAutoFit/>
          </a:bodyPr>
          <a:lstStyle/>
          <a:p>
            <a:pPr>
              <a:lnSpc>
                <a:spcPct val="150000"/>
              </a:lnSpc>
            </a:pPr>
            <a:r>
              <a:rPr lang="en-US" b="1" u="sng" dirty="0">
                <a:solidFill>
                  <a:schemeClr val="bg1"/>
                </a:solidFill>
              </a:rPr>
              <a:t>Advantages</a:t>
            </a:r>
            <a:r>
              <a:rPr lang="en-US" dirty="0">
                <a:solidFill>
                  <a:schemeClr val="bg1"/>
                </a:solidFill>
              </a:rPr>
              <a:t> </a:t>
            </a:r>
          </a:p>
          <a:p>
            <a:pPr marL="285750" indent="-285750">
              <a:lnSpc>
                <a:spcPct val="150000"/>
              </a:lnSpc>
              <a:buFont typeface="Wingdings" panose="05000000000000000000" pitchFamily="2" charset="2"/>
              <a:buChar char="Ø"/>
            </a:pPr>
            <a:r>
              <a:rPr lang="en-US" dirty="0">
                <a:solidFill>
                  <a:schemeClr val="bg1"/>
                </a:solidFill>
              </a:rPr>
              <a:t>Fast and efficient</a:t>
            </a:r>
          </a:p>
          <a:p>
            <a:pPr marL="285750" indent="-285750">
              <a:lnSpc>
                <a:spcPct val="150000"/>
              </a:lnSpc>
              <a:buFont typeface="Wingdings" panose="05000000000000000000" pitchFamily="2" charset="2"/>
              <a:buChar char="Ø"/>
            </a:pPr>
            <a:r>
              <a:rPr lang="en-US" dirty="0">
                <a:solidFill>
                  <a:schemeClr val="bg1"/>
                </a:solidFill>
              </a:rPr>
              <a:t>Simple Implementation</a:t>
            </a:r>
          </a:p>
          <a:p>
            <a:pPr marL="285750" indent="-285750">
              <a:lnSpc>
                <a:spcPct val="150000"/>
              </a:lnSpc>
              <a:buFont typeface="Wingdings" panose="05000000000000000000" pitchFamily="2" charset="2"/>
              <a:buChar char="Ø"/>
            </a:pPr>
            <a:r>
              <a:rPr lang="en-US" dirty="0">
                <a:solidFill>
                  <a:schemeClr val="bg1"/>
                </a:solidFill>
              </a:rPr>
              <a:t>Time complexity</a:t>
            </a:r>
          </a:p>
          <a:p>
            <a:pPr>
              <a:lnSpc>
                <a:spcPct val="150000"/>
              </a:lnSpc>
            </a:pPr>
            <a:endParaRPr lang="en-US" dirty="0">
              <a:solidFill>
                <a:schemeClr val="bg1"/>
              </a:solidFill>
            </a:endParaRPr>
          </a:p>
          <a:p>
            <a:pPr>
              <a:lnSpc>
                <a:spcPct val="150000"/>
              </a:lnSpc>
            </a:pPr>
            <a:r>
              <a:rPr lang="en-US" b="1" u="sng" dirty="0">
                <a:solidFill>
                  <a:schemeClr val="bg1"/>
                </a:solidFill>
              </a:rPr>
              <a:t>Disadvantages of quicksort</a:t>
            </a:r>
          </a:p>
          <a:p>
            <a:pPr marL="285750" indent="-285750">
              <a:lnSpc>
                <a:spcPct val="150000"/>
              </a:lnSpc>
              <a:buFont typeface="Wingdings" panose="05000000000000000000" pitchFamily="2" charset="2"/>
              <a:buChar char="Ø"/>
            </a:pPr>
            <a:r>
              <a:rPr lang="en-ID" dirty="0">
                <a:solidFill>
                  <a:schemeClr val="bg1"/>
                </a:solidFill>
              </a:rPr>
              <a:t>Unstable</a:t>
            </a:r>
          </a:p>
          <a:p>
            <a:pPr marL="285750" indent="-285750">
              <a:lnSpc>
                <a:spcPct val="150000"/>
              </a:lnSpc>
              <a:buFont typeface="Wingdings" panose="05000000000000000000" pitchFamily="2" charset="2"/>
              <a:buChar char="Ø"/>
            </a:pPr>
            <a:r>
              <a:rPr lang="en-ID" dirty="0">
                <a:solidFill>
                  <a:schemeClr val="bg1"/>
                </a:solidFill>
              </a:rPr>
              <a:t>Vulnerable to Malicious Input</a:t>
            </a:r>
          </a:p>
          <a:p>
            <a:pPr marL="285750" indent="-285750">
              <a:lnSpc>
                <a:spcPct val="150000"/>
              </a:lnSpc>
              <a:buFont typeface="Wingdings" panose="05000000000000000000" pitchFamily="2" charset="2"/>
              <a:buChar char="Ø"/>
            </a:pPr>
            <a:r>
              <a:rPr lang="en-ID" dirty="0">
                <a:solidFill>
                  <a:schemeClr val="bg1"/>
                </a:solidFill>
              </a:rPr>
              <a:t>Recursive Nature</a:t>
            </a:r>
          </a:p>
        </p:txBody>
      </p:sp>
    </p:spTree>
    <p:extLst>
      <p:ext uri="{BB962C8B-B14F-4D97-AF65-F5344CB8AC3E}">
        <p14:creationId xmlns:p14="http://schemas.microsoft.com/office/powerpoint/2010/main" val="475472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0407" r="20407"/>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2091447" y="-74644"/>
            <a:ext cx="10100553" cy="1602788"/>
          </a:xfrm>
        </p:spPr>
        <p:txBody>
          <a:bodyPr/>
          <a:lstStyle/>
          <a:p>
            <a:r>
              <a:rPr lang="en-US" sz="3200" b="1" dirty="0">
                <a:solidFill>
                  <a:schemeClr val="bg1"/>
                </a:solidFill>
              </a:rPr>
              <a:t>Quick 3-Way</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11</a:t>
            </a:fld>
            <a:endParaRPr lang="en-US" dirty="0"/>
          </a:p>
        </p:txBody>
      </p:sp>
      <p:pic>
        <p:nvPicPr>
          <p:cNvPr id="9" name="Picture 8">
            <a:extLst>
              <a:ext uri="{FF2B5EF4-FFF2-40B4-BE49-F238E27FC236}">
                <a16:creationId xmlns:a16="http://schemas.microsoft.com/office/drawing/2014/main" id="{970DF430-718D-EC26-85E6-F07982938ABC}"/>
              </a:ext>
            </a:extLst>
          </p:cNvPr>
          <p:cNvPicPr>
            <a:picLocks noChangeAspect="1"/>
          </p:cNvPicPr>
          <p:nvPr/>
        </p:nvPicPr>
        <p:blipFill>
          <a:blip r:embed="rId4"/>
          <a:stretch>
            <a:fillRect/>
          </a:stretch>
        </p:blipFill>
        <p:spPr>
          <a:xfrm>
            <a:off x="2091446" y="1528144"/>
            <a:ext cx="10100553" cy="5339778"/>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2666419" y="1775184"/>
            <a:ext cx="7800543" cy="373794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solidFill>
                  <a:schemeClr val="bg1"/>
                </a:solidFill>
              </a:rPr>
              <a:t>The Quick 3-Way Algorithm is a variation of </a:t>
            </a:r>
            <a:r>
              <a:rPr lang="en-US" sz="2000" dirty="0" err="1">
                <a:solidFill>
                  <a:schemeClr val="bg1"/>
                </a:solidFill>
              </a:rPr>
              <a:t>QuickSort</a:t>
            </a:r>
            <a:r>
              <a:rPr lang="en-US" sz="2000" dirty="0">
                <a:solidFill>
                  <a:schemeClr val="bg1"/>
                </a:solidFill>
              </a:rPr>
              <a:t> that is designed to handle duplicate keys more efficiently. Instead of partitioning the data set into two parts, the Quick 3-Way Algorithm partitions it into three parts.</a:t>
            </a:r>
          </a:p>
          <a:p>
            <a:pPr marL="285750" indent="-285750">
              <a:lnSpc>
                <a:spcPct val="150000"/>
              </a:lnSpc>
              <a:buFont typeface="Wingdings" panose="05000000000000000000" pitchFamily="2" charset="2"/>
              <a:buChar char="Ø"/>
            </a:pPr>
            <a:r>
              <a:rPr lang="en-US" sz="2000" dirty="0">
                <a:solidFill>
                  <a:schemeClr val="bg1"/>
                </a:solidFill>
              </a:rPr>
              <a:t>The left partition contains elements less than the pivot, the middle partition contains elements equal to the pivot, and the right partition contains elements greater than the pivot. This allows for faster sorting of data sets with many duplicate keys.</a:t>
            </a:r>
          </a:p>
        </p:txBody>
      </p:sp>
    </p:spTree>
    <p:extLst>
      <p:ext uri="{BB962C8B-B14F-4D97-AF65-F5344CB8AC3E}">
        <p14:creationId xmlns:p14="http://schemas.microsoft.com/office/powerpoint/2010/main" val="41043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0407" r="20407"/>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2091447" y="-74644"/>
            <a:ext cx="10100553" cy="1602788"/>
          </a:xfrm>
        </p:spPr>
        <p:txBody>
          <a:bodyPr/>
          <a:lstStyle/>
          <a:p>
            <a:r>
              <a:rPr lang="en-US" sz="3200" b="1" dirty="0">
                <a:solidFill>
                  <a:schemeClr val="bg1"/>
                </a:solidFill>
              </a:rPr>
              <a:t>Quick 3-Way</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12</a:t>
            </a:fld>
            <a:endParaRPr lang="en-US" dirty="0"/>
          </a:p>
        </p:txBody>
      </p:sp>
      <p:pic>
        <p:nvPicPr>
          <p:cNvPr id="9" name="Picture 8">
            <a:extLst>
              <a:ext uri="{FF2B5EF4-FFF2-40B4-BE49-F238E27FC236}">
                <a16:creationId xmlns:a16="http://schemas.microsoft.com/office/drawing/2014/main" id="{970DF430-718D-EC26-85E6-F07982938ABC}"/>
              </a:ext>
            </a:extLst>
          </p:cNvPr>
          <p:cNvPicPr>
            <a:picLocks noChangeAspect="1"/>
          </p:cNvPicPr>
          <p:nvPr/>
        </p:nvPicPr>
        <p:blipFill>
          <a:blip r:embed="rId4"/>
          <a:stretch>
            <a:fillRect/>
          </a:stretch>
        </p:blipFill>
        <p:spPr>
          <a:xfrm>
            <a:off x="2091446" y="1528144"/>
            <a:ext cx="10100553" cy="5339778"/>
          </a:xfrm>
          <a:prstGeom prst="rect">
            <a:avLst/>
          </a:prstGeom>
        </p:spPr>
      </p:pic>
      <p:sp>
        <p:nvSpPr>
          <p:cNvPr id="17" name="TextBox 16">
            <a:extLst>
              <a:ext uri="{FF2B5EF4-FFF2-40B4-BE49-F238E27FC236}">
                <a16:creationId xmlns:a16="http://schemas.microsoft.com/office/drawing/2014/main" id="{8A4F8799-FDE3-0375-E5FD-E56D6732AB45}"/>
              </a:ext>
            </a:extLst>
          </p:cNvPr>
          <p:cNvSpPr txBox="1"/>
          <p:nvPr/>
        </p:nvSpPr>
        <p:spPr>
          <a:xfrm>
            <a:off x="2091445" y="1610793"/>
            <a:ext cx="9901772" cy="461665"/>
          </a:xfrm>
          <a:prstGeom prst="rect">
            <a:avLst/>
          </a:prstGeom>
          <a:noFill/>
        </p:spPr>
        <p:txBody>
          <a:bodyPr wrap="square">
            <a:spAutoFit/>
          </a:bodyPr>
          <a:lstStyle/>
          <a:p>
            <a:r>
              <a:rPr lang="en-US" sz="2400" dirty="0">
                <a:solidFill>
                  <a:schemeClr val="bg1"/>
                </a:solidFill>
              </a:rPr>
              <a:t>Let's take an example array of random array = [54, 65, 32, 12, 35, 30, 45,19,21] </a:t>
            </a:r>
            <a:endParaRPr lang="en-ID" sz="2400" dirty="0">
              <a:solidFill>
                <a:schemeClr val="bg1"/>
              </a:solidFill>
            </a:endParaRPr>
          </a:p>
        </p:txBody>
      </p:sp>
      <p:pic>
        <p:nvPicPr>
          <p:cNvPr id="19" name="Picture 18">
            <a:extLst>
              <a:ext uri="{FF2B5EF4-FFF2-40B4-BE49-F238E27FC236}">
                <a16:creationId xmlns:a16="http://schemas.microsoft.com/office/drawing/2014/main" id="{407B352B-82F1-BCE0-81E4-6FEDEE9040E0}"/>
              </a:ext>
            </a:extLst>
          </p:cNvPr>
          <p:cNvPicPr>
            <a:picLocks noChangeAspect="1"/>
          </p:cNvPicPr>
          <p:nvPr/>
        </p:nvPicPr>
        <p:blipFill>
          <a:blip r:embed="rId5"/>
          <a:stretch>
            <a:fillRect/>
          </a:stretch>
        </p:blipFill>
        <p:spPr>
          <a:xfrm>
            <a:off x="3250103" y="2335234"/>
            <a:ext cx="7584456" cy="4269912"/>
          </a:xfrm>
          <a:prstGeom prst="rect">
            <a:avLst/>
          </a:prstGeom>
        </p:spPr>
      </p:pic>
    </p:spTree>
    <p:extLst>
      <p:ext uri="{BB962C8B-B14F-4D97-AF65-F5344CB8AC3E}">
        <p14:creationId xmlns:p14="http://schemas.microsoft.com/office/powerpoint/2010/main" val="3367058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4114800" y="0"/>
            <a:ext cx="8077200" cy="1528144"/>
          </a:xfrm>
        </p:spPr>
        <p:txBody>
          <a:bodyPr/>
          <a:lstStyle/>
          <a:p>
            <a:r>
              <a:rPr lang="en-US" sz="3200" spc="300" dirty="0"/>
              <a:t>Time complexity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13</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4114800" y="1528144"/>
            <a:ext cx="8077200" cy="5423753"/>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4552475" y="1679510"/>
            <a:ext cx="6763528" cy="4850687"/>
          </a:xfrm>
          <a:prstGeom prst="rect">
            <a:avLst/>
          </a:prstGeom>
          <a:noFill/>
        </p:spPr>
        <p:txBody>
          <a:bodyPr wrap="square" rtlCol="0">
            <a:spAutoFit/>
          </a:bodyPr>
          <a:lstStyle/>
          <a:p>
            <a:pPr>
              <a:lnSpc>
                <a:spcPct val="150000"/>
              </a:lnSpc>
            </a:pPr>
            <a:r>
              <a:rPr lang="en-ID" sz="2000" b="1" i="0"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Quick Sort:</a:t>
            </a:r>
          </a:p>
          <a:p>
            <a:pPr marL="342900" indent="-342900">
              <a:lnSpc>
                <a:spcPct val="150000"/>
              </a:lnSpc>
              <a:buFont typeface="Arial" panose="020B0604020202020204" pitchFamily="34" charset="0"/>
              <a:buChar char="•"/>
            </a:pPr>
            <a:r>
              <a:rPr lang="en-ID"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Average Case: O(n log n)</a:t>
            </a:r>
          </a:p>
          <a:p>
            <a:pPr marL="342900" indent="-342900">
              <a:lnSpc>
                <a:spcPct val="150000"/>
              </a:lnSpc>
              <a:buFont typeface="Arial" panose="020B0604020202020204" pitchFamily="34" charset="0"/>
              <a:buChar char="•"/>
            </a:pPr>
            <a:r>
              <a:rPr lang="en-ID"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Best Case: O(n log n)</a:t>
            </a:r>
          </a:p>
          <a:p>
            <a:pPr marL="342900" indent="-342900">
              <a:lnSpc>
                <a:spcPct val="150000"/>
              </a:lnSpc>
              <a:buFont typeface="Arial" panose="020B0604020202020204" pitchFamily="34" charset="0"/>
              <a:buChar char="•"/>
            </a:pPr>
            <a:r>
              <a:rPr lang="en-ID"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Worst Case: O(n^2)</a:t>
            </a:r>
          </a:p>
          <a:p>
            <a:pPr>
              <a:lnSpc>
                <a:spcPct val="150000"/>
              </a:lnSpc>
            </a:pPr>
            <a:r>
              <a:rPr lang="en-US" sz="2000" b="1" i="0"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Quick 3-Way Sort:</a:t>
            </a:r>
          </a:p>
          <a:p>
            <a:pPr marL="342900" indent="-342900">
              <a:lnSpc>
                <a:spcPct val="150000"/>
              </a:lnSpc>
              <a:buFont typeface="Arial" panose="020B0604020202020204" pitchFamily="34" charset="0"/>
              <a:buChar char="•"/>
            </a:pPr>
            <a:r>
              <a:rPr lang="en-US"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Average Case: O(n log n) (improved compared to Quick Sort in scenarios with many duplicates)</a:t>
            </a:r>
          </a:p>
          <a:p>
            <a:pPr marL="342900" indent="-342900">
              <a:lnSpc>
                <a:spcPct val="150000"/>
              </a:lnSpc>
              <a:buFont typeface="Arial" panose="020B0604020202020204" pitchFamily="34" charset="0"/>
              <a:buChar char="•"/>
            </a:pPr>
            <a:r>
              <a:rPr lang="en-US"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Best Case: O(n) (improved compared to Quick Sort in scenarios with many duplicates)</a:t>
            </a:r>
          </a:p>
          <a:p>
            <a:pPr marL="342900" indent="-342900">
              <a:lnSpc>
                <a:spcPct val="150000"/>
              </a:lnSpc>
              <a:buFont typeface="Arial" panose="020B0604020202020204" pitchFamily="34" charset="0"/>
              <a:buChar char="•"/>
            </a:pPr>
            <a:r>
              <a:rPr lang="en-US"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Worst Case: O(n^2) (same as Quick Sort in scenarios where all elements are equal)</a:t>
            </a:r>
            <a:endParaRPr lang="en-ID"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0376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4114800" y="0"/>
            <a:ext cx="8077200" cy="1528144"/>
          </a:xfrm>
        </p:spPr>
        <p:txBody>
          <a:bodyPr/>
          <a:lstStyle/>
          <a:p>
            <a:r>
              <a:rPr lang="en-US" sz="3200" spc="300" dirty="0"/>
              <a:t>Advantages and Disadvantages of Quick 3-Way Sort:</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14</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4114800" y="1528144"/>
            <a:ext cx="8077200" cy="5423753"/>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4552475" y="1679510"/>
            <a:ext cx="6763528" cy="3922612"/>
          </a:xfrm>
          <a:prstGeom prst="rect">
            <a:avLst/>
          </a:prstGeom>
          <a:noFill/>
        </p:spPr>
        <p:txBody>
          <a:bodyPr wrap="square" rtlCol="0">
            <a:spAutoFit/>
          </a:bodyPr>
          <a:lstStyle/>
          <a:p>
            <a:pPr>
              <a:lnSpc>
                <a:spcPct val="150000"/>
              </a:lnSpc>
            </a:pPr>
            <a:r>
              <a:rPr lang="en-ID" sz="2400" b="1" i="0"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Advantages</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Efficient for Duplicate Values</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Improved Time Complexity</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Stability</a:t>
            </a:r>
          </a:p>
          <a:p>
            <a:pPr marL="285750" indent="-285750">
              <a:lnSpc>
                <a:spcPct val="150000"/>
              </a:lnSpc>
              <a:buFont typeface="Wingdings" panose="05000000000000000000" pitchFamily="2" charset="2"/>
              <a:buChar char="Ø"/>
            </a:pPr>
            <a:r>
              <a:rPr lang="en-ID" sz="2400" b="1" u="sng" dirty="0">
                <a:solidFill>
                  <a:schemeClr val="bg1"/>
                </a:solidFill>
                <a:latin typeface="Calibri" panose="020F0502020204030204" pitchFamily="34" charset="0"/>
                <a:ea typeface="Calibri" panose="020F0502020204030204" pitchFamily="34" charset="0"/>
                <a:cs typeface="Calibri" panose="020F0502020204030204" pitchFamily="34" charset="0"/>
              </a:rPr>
              <a:t>Disadvantages</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Additional Overhead</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Space Complexity</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Complexity in Implementation</a:t>
            </a:r>
          </a:p>
        </p:txBody>
      </p:sp>
    </p:spTree>
    <p:extLst>
      <p:ext uri="{BB962C8B-B14F-4D97-AF65-F5344CB8AC3E}">
        <p14:creationId xmlns:p14="http://schemas.microsoft.com/office/powerpoint/2010/main" val="977284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3191069" y="0"/>
            <a:ext cx="9000931" cy="1528144"/>
          </a:xfrm>
        </p:spPr>
        <p:txBody>
          <a:bodyPr/>
          <a:lstStyle/>
          <a:p>
            <a:r>
              <a:rPr lang="en-US" sz="3200" spc="300" dirty="0" err="1"/>
              <a:t>MInPQ</a:t>
            </a:r>
            <a:r>
              <a:rPr lang="en-US" sz="3200"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15</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3191069" y="1528144"/>
            <a:ext cx="9000931" cy="5423753"/>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3507447" y="1652626"/>
            <a:ext cx="8485770" cy="42847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3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priority queue is a data structure that allows us to maintain a set of items with priorities. The </a:t>
            </a:r>
            <a:r>
              <a:rPr lang="en-US" sz="23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MinPQ</a:t>
            </a:r>
            <a:r>
              <a:rPr lang="en-US" sz="23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algorithm is a sorting algorithm that uses a priority queue to sort elements in ascending order.</a:t>
            </a:r>
          </a:p>
          <a:p>
            <a:pPr marL="285750" indent="-285750">
              <a:lnSpc>
                <a:spcPct val="150000"/>
              </a:lnSpc>
              <a:buFont typeface="Arial" panose="020B0604020202020204" pitchFamily="34" charset="0"/>
              <a:buChar char="•"/>
            </a:pPr>
            <a:r>
              <a:rPr lang="en-US" sz="23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algorithm works by inserting all elements into the priority queue, then repeatedly removing the smallest element and adding it to the sorted list until the priority queue is empty. </a:t>
            </a:r>
            <a:r>
              <a:rPr lang="en-US" sz="23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MinPQ</a:t>
            </a:r>
            <a:r>
              <a:rPr lang="en-US" sz="23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has a time complexity of O(n log n).</a:t>
            </a:r>
            <a:endParaRPr lang="en-ID" sz="23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7190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1558212" y="0"/>
            <a:ext cx="10633788" cy="1528144"/>
          </a:xfrm>
        </p:spPr>
        <p:txBody>
          <a:bodyPr/>
          <a:lstStyle/>
          <a:p>
            <a:r>
              <a:rPr lang="en-US" sz="3200" spc="300" dirty="0" err="1"/>
              <a:t>MInPQ</a:t>
            </a:r>
            <a:r>
              <a:rPr lang="en-US" sz="3200"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16</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1558212" y="1528144"/>
            <a:ext cx="10633788" cy="5423753"/>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1763486" y="1707502"/>
            <a:ext cx="9524525" cy="39035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b="1" i="0" dirty="0">
                <a:solidFill>
                  <a:schemeClr val="bg1"/>
                </a:solidFill>
                <a:effectLst/>
                <a:ea typeface="Calibri" panose="020F0502020204030204" pitchFamily="34" charset="0"/>
                <a:cs typeface="Calibri" panose="020F0502020204030204" pitchFamily="34" charset="0"/>
              </a:rPr>
              <a:t>Purpose: Efficient retrieval and processing of elements in priority order</a:t>
            </a:r>
          </a:p>
          <a:p>
            <a:pPr marL="285750" indent="-285750">
              <a:lnSpc>
                <a:spcPct val="150000"/>
              </a:lnSpc>
              <a:buFont typeface="Arial" panose="020B0604020202020204" pitchFamily="34" charset="0"/>
              <a:buChar char="•"/>
            </a:pPr>
            <a:r>
              <a:rPr lang="en-US" sz="2800" b="1" i="0" dirty="0">
                <a:solidFill>
                  <a:schemeClr val="bg1"/>
                </a:solidFill>
                <a:effectLst/>
                <a:ea typeface="Calibri" panose="020F0502020204030204" pitchFamily="34" charset="0"/>
                <a:cs typeface="Calibri" panose="020F0502020204030204" pitchFamily="34" charset="0"/>
              </a:rPr>
              <a:t>Applications: Task scheduling, event handling, resource allocation</a:t>
            </a:r>
          </a:p>
          <a:p>
            <a:pPr marL="285750" indent="-285750">
              <a:lnSpc>
                <a:spcPct val="150000"/>
              </a:lnSpc>
              <a:buFont typeface="Arial" panose="020B0604020202020204" pitchFamily="34" charset="0"/>
              <a:buChar char="•"/>
            </a:pPr>
            <a:r>
              <a:rPr lang="en-US" sz="2800" b="1" i="0" dirty="0">
                <a:solidFill>
                  <a:schemeClr val="bg1"/>
                </a:solidFill>
                <a:effectLst/>
                <a:ea typeface="Calibri" panose="020F0502020204030204" pitchFamily="34" charset="0"/>
                <a:cs typeface="Calibri" panose="020F0502020204030204" pitchFamily="34" charset="0"/>
              </a:rPr>
              <a:t> Criteria for Priority: Numeric values, timestamps, custom comparison functions</a:t>
            </a:r>
          </a:p>
        </p:txBody>
      </p:sp>
    </p:spTree>
    <p:extLst>
      <p:ext uri="{BB962C8B-B14F-4D97-AF65-F5344CB8AC3E}">
        <p14:creationId xmlns:p14="http://schemas.microsoft.com/office/powerpoint/2010/main" val="2356464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0" y="0"/>
            <a:ext cx="12192000" cy="1528144"/>
          </a:xfrm>
        </p:spPr>
        <p:txBody>
          <a:bodyPr/>
          <a:lstStyle/>
          <a:p>
            <a:r>
              <a:rPr lang="en-US" sz="3200" spc="300" dirty="0" err="1"/>
              <a:t>MInPQ</a:t>
            </a:r>
            <a:r>
              <a:rPr lang="en-US" sz="3200"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17</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0" y="1528144"/>
            <a:ext cx="12192000" cy="5423753"/>
          </a:xfrm>
          <a:prstGeom prst="rect">
            <a:avLst/>
          </a:prstGeom>
        </p:spPr>
      </p:pic>
      <p:pic>
        <p:nvPicPr>
          <p:cNvPr id="9" name="Picture 8">
            <a:extLst>
              <a:ext uri="{FF2B5EF4-FFF2-40B4-BE49-F238E27FC236}">
                <a16:creationId xmlns:a16="http://schemas.microsoft.com/office/drawing/2014/main" id="{81CC1C1D-AB86-3EED-91E9-7E594891FEBF}"/>
              </a:ext>
            </a:extLst>
          </p:cNvPr>
          <p:cNvPicPr>
            <a:picLocks noChangeAspect="1"/>
          </p:cNvPicPr>
          <p:nvPr/>
        </p:nvPicPr>
        <p:blipFill>
          <a:blip r:embed="rId5"/>
          <a:stretch>
            <a:fillRect/>
          </a:stretch>
        </p:blipFill>
        <p:spPr>
          <a:xfrm>
            <a:off x="782541" y="2028283"/>
            <a:ext cx="10440305" cy="3939881"/>
          </a:xfrm>
          <a:prstGeom prst="rect">
            <a:avLst/>
          </a:prstGeom>
        </p:spPr>
      </p:pic>
    </p:spTree>
    <p:extLst>
      <p:ext uri="{BB962C8B-B14F-4D97-AF65-F5344CB8AC3E}">
        <p14:creationId xmlns:p14="http://schemas.microsoft.com/office/powerpoint/2010/main" val="335067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0" y="0"/>
            <a:ext cx="12192000" cy="1528144"/>
          </a:xfrm>
        </p:spPr>
        <p:txBody>
          <a:bodyPr/>
          <a:lstStyle/>
          <a:p>
            <a:r>
              <a:rPr lang="en-US" sz="3200" spc="300" dirty="0" err="1"/>
              <a:t>MInPQ</a:t>
            </a:r>
            <a:r>
              <a:rPr lang="en-US" sz="3200"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18</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0" y="1528144"/>
            <a:ext cx="12192000" cy="5423753"/>
          </a:xfrm>
          <a:prstGeom prst="rect">
            <a:avLst/>
          </a:prstGeom>
        </p:spPr>
      </p:pic>
      <p:pic>
        <p:nvPicPr>
          <p:cNvPr id="6" name="Picture 5">
            <a:extLst>
              <a:ext uri="{FF2B5EF4-FFF2-40B4-BE49-F238E27FC236}">
                <a16:creationId xmlns:a16="http://schemas.microsoft.com/office/drawing/2014/main" id="{235E015D-0EC4-6C24-960E-D652D6282477}"/>
              </a:ext>
            </a:extLst>
          </p:cNvPr>
          <p:cNvPicPr>
            <a:picLocks noChangeAspect="1"/>
          </p:cNvPicPr>
          <p:nvPr/>
        </p:nvPicPr>
        <p:blipFill>
          <a:blip r:embed="rId5"/>
          <a:stretch>
            <a:fillRect/>
          </a:stretch>
        </p:blipFill>
        <p:spPr>
          <a:xfrm>
            <a:off x="864637" y="1528144"/>
            <a:ext cx="10117494" cy="5219476"/>
          </a:xfrm>
          <a:prstGeom prst="rect">
            <a:avLst/>
          </a:prstGeom>
        </p:spPr>
      </p:pic>
    </p:spTree>
    <p:extLst>
      <p:ext uri="{BB962C8B-B14F-4D97-AF65-F5344CB8AC3E}">
        <p14:creationId xmlns:p14="http://schemas.microsoft.com/office/powerpoint/2010/main" val="884327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1558212" y="0"/>
            <a:ext cx="10633788" cy="1528144"/>
          </a:xfrm>
        </p:spPr>
        <p:txBody>
          <a:bodyPr/>
          <a:lstStyle/>
          <a:p>
            <a:r>
              <a:rPr lang="en-US" sz="3200" spc="300" dirty="0"/>
              <a:t>Advantages and Disadvantages of </a:t>
            </a:r>
            <a:r>
              <a:rPr lang="en-US" sz="3200" spc="300" dirty="0" err="1"/>
              <a:t>Minpq</a:t>
            </a:r>
            <a:endParaRPr lang="en-US" sz="3200" spc="300" dirty="0"/>
          </a:p>
          <a:p>
            <a:r>
              <a:rPr lang="en-US" sz="3200"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19</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1558212" y="1528144"/>
            <a:ext cx="10633788" cy="5423753"/>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1707503" y="1804211"/>
            <a:ext cx="9524525" cy="4097725"/>
          </a:xfrm>
          <a:prstGeom prst="rect">
            <a:avLst/>
          </a:prstGeom>
          <a:noFill/>
        </p:spPr>
        <p:txBody>
          <a:bodyPr wrap="square" rtlCol="0">
            <a:spAutoFit/>
          </a:bodyPr>
          <a:lstStyle/>
          <a:p>
            <a:pPr>
              <a:lnSpc>
                <a:spcPct val="150000"/>
              </a:lnSpc>
            </a:pPr>
            <a:r>
              <a:rPr lang="en-US" sz="2800" b="1" i="0" u="sng" dirty="0">
                <a:solidFill>
                  <a:schemeClr val="bg1"/>
                </a:solidFill>
                <a:effectLst/>
                <a:ea typeface="Calibri" panose="020F0502020204030204" pitchFamily="34" charset="0"/>
                <a:cs typeface="Calibri" panose="020F0502020204030204" pitchFamily="34" charset="0"/>
              </a:rPr>
              <a:t>Advantages: </a:t>
            </a:r>
          </a:p>
          <a:p>
            <a:pPr marL="285750" indent="-285750">
              <a:lnSpc>
                <a:spcPct val="150000"/>
              </a:lnSpc>
              <a:buFont typeface="Arial" panose="020B0604020202020204" pitchFamily="34" charset="0"/>
              <a:buChar char="•"/>
            </a:pPr>
            <a:r>
              <a:rPr lang="en-US" sz="2400" b="1" i="0" dirty="0">
                <a:solidFill>
                  <a:schemeClr val="bg1"/>
                </a:solidFill>
                <a:effectLst/>
                <a:ea typeface="Calibri" panose="020F0502020204030204" pitchFamily="34" charset="0"/>
                <a:cs typeface="Calibri" panose="020F0502020204030204" pitchFamily="34" charset="0"/>
              </a:rPr>
              <a:t>Efficient Minimum Retrieval</a:t>
            </a:r>
          </a:p>
          <a:p>
            <a:pPr marL="285750" indent="-285750">
              <a:lnSpc>
                <a:spcPct val="150000"/>
              </a:lnSpc>
              <a:buFont typeface="Arial" panose="020B0604020202020204" pitchFamily="34" charset="0"/>
              <a:buChar char="•"/>
            </a:pPr>
            <a:r>
              <a:rPr lang="en-US" sz="2400" b="1" i="0" dirty="0">
                <a:solidFill>
                  <a:schemeClr val="bg1"/>
                </a:solidFill>
                <a:effectLst/>
                <a:ea typeface="Calibri" panose="020F0502020204030204" pitchFamily="34" charset="0"/>
                <a:cs typeface="Calibri" panose="020F0502020204030204" pitchFamily="34" charset="0"/>
              </a:rPr>
              <a:t>Sorting</a:t>
            </a:r>
          </a:p>
          <a:p>
            <a:pPr marL="285750" indent="-285750">
              <a:lnSpc>
                <a:spcPct val="150000"/>
              </a:lnSpc>
              <a:buFont typeface="Arial" panose="020B0604020202020204" pitchFamily="34" charset="0"/>
              <a:buChar char="•"/>
            </a:pPr>
            <a:r>
              <a:rPr lang="en-US" sz="2400" b="1" i="0" dirty="0">
                <a:solidFill>
                  <a:schemeClr val="bg1"/>
                </a:solidFill>
                <a:effectLst/>
                <a:ea typeface="Calibri" panose="020F0502020204030204" pitchFamily="34" charset="0"/>
                <a:cs typeface="Calibri" panose="020F0502020204030204" pitchFamily="34" charset="0"/>
              </a:rPr>
              <a:t>Efficient for Large Datasets</a:t>
            </a:r>
          </a:p>
          <a:p>
            <a:pPr>
              <a:lnSpc>
                <a:spcPct val="150000"/>
              </a:lnSpc>
            </a:pPr>
            <a:r>
              <a:rPr lang="en-US" sz="2800" b="1" i="0" u="sng" dirty="0">
                <a:solidFill>
                  <a:schemeClr val="bg1"/>
                </a:solidFill>
                <a:effectLst/>
                <a:ea typeface="Calibri" panose="020F0502020204030204" pitchFamily="34" charset="0"/>
                <a:cs typeface="Calibri" panose="020F0502020204030204" pitchFamily="34" charset="0"/>
              </a:rPr>
              <a:t>Disadvantages:</a:t>
            </a:r>
          </a:p>
          <a:p>
            <a:pPr marL="285750" indent="-285750">
              <a:lnSpc>
                <a:spcPct val="150000"/>
              </a:lnSpc>
              <a:buFont typeface="Arial" panose="020B0604020202020204" pitchFamily="34" charset="0"/>
              <a:buChar char="•"/>
            </a:pPr>
            <a:r>
              <a:rPr lang="en-US" sz="2400" b="1" i="0" dirty="0">
                <a:solidFill>
                  <a:schemeClr val="bg1"/>
                </a:solidFill>
                <a:effectLst/>
                <a:ea typeface="Calibri" panose="020F0502020204030204" pitchFamily="34" charset="0"/>
                <a:cs typeface="Calibri" panose="020F0502020204030204" pitchFamily="34" charset="0"/>
              </a:rPr>
              <a:t>Not Stable</a:t>
            </a:r>
          </a:p>
          <a:p>
            <a:pPr marL="285750" indent="-285750">
              <a:lnSpc>
                <a:spcPct val="150000"/>
              </a:lnSpc>
              <a:buFont typeface="Arial" panose="020B0604020202020204" pitchFamily="34" charset="0"/>
              <a:buChar char="•"/>
            </a:pPr>
            <a:r>
              <a:rPr lang="en-US" sz="2400" b="1" i="0" dirty="0">
                <a:solidFill>
                  <a:schemeClr val="bg1"/>
                </a:solidFill>
                <a:effectLst/>
                <a:ea typeface="Calibri" panose="020F0502020204030204" pitchFamily="34" charset="0"/>
                <a:cs typeface="Calibri" panose="020F0502020204030204" pitchFamily="34" charset="0"/>
              </a:rPr>
              <a:t>Additional Space Required</a:t>
            </a:r>
          </a:p>
        </p:txBody>
      </p:sp>
    </p:spTree>
    <p:extLst>
      <p:ext uri="{BB962C8B-B14F-4D97-AF65-F5344CB8AC3E}">
        <p14:creationId xmlns:p14="http://schemas.microsoft.com/office/powerpoint/2010/main" val="3403997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78BD3541-BEB1-C5DF-25DF-2A13285708E2}"/>
              </a:ext>
            </a:extLst>
          </p:cNvPr>
          <p:cNvSpPr>
            <a:spLocks noGrp="1"/>
          </p:cNvSpPr>
          <p:nvPr>
            <p:ph type="body" sz="quarter" idx="16"/>
          </p:nvPr>
        </p:nvSpPr>
        <p:spPr>
          <a:xfrm>
            <a:off x="5966442" y="-13494"/>
            <a:ext cx="6225558" cy="1637454"/>
          </a:xfrm>
        </p:spPr>
        <p:txBody>
          <a:bodyPr/>
          <a:lstStyle/>
          <a:p>
            <a:r>
              <a:rPr lang="en-US" sz="2800" dirty="0"/>
              <a:t>Agenda</a:t>
            </a:r>
          </a:p>
        </p:txBody>
      </p:sp>
      <p:pic>
        <p:nvPicPr>
          <p:cNvPr id="8" name="Picture Placeholder 7" descr="A group of people sitting around a table">
            <a:extLst>
              <a:ext uri="{FF2B5EF4-FFF2-40B4-BE49-F238E27FC236}">
                <a16:creationId xmlns:a16="http://schemas.microsoft.com/office/drawing/2014/main" id="{BB76F5AB-0940-46E1-85F9-6A870D7D04C9}"/>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8041" r="29217" b="-5"/>
          <a:stretch/>
        </p:blipFill>
        <p:spPr>
          <a:xfrm>
            <a:off x="0" y="-13494"/>
            <a:ext cx="5966442" cy="6846922"/>
          </a:xfrm>
          <a:noFill/>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9F3CBF68-A5D0-F1CB-A108-37A8F383F4DD}"/>
              </a:ext>
            </a:extLst>
          </p:cNvPr>
          <p:cNvPicPr>
            <a:picLocks noChangeAspect="1"/>
          </p:cNvPicPr>
          <p:nvPr/>
        </p:nvPicPr>
        <p:blipFill>
          <a:blip r:embed="rId4"/>
          <a:stretch>
            <a:fillRect/>
          </a:stretch>
        </p:blipFill>
        <p:spPr>
          <a:xfrm>
            <a:off x="5966442" y="1623959"/>
            <a:ext cx="6225558" cy="5274623"/>
          </a:xfrm>
          <a:prstGeom prst="rect">
            <a:avLst/>
          </a:prstGeom>
        </p:spPr>
      </p:pic>
      <p:sp>
        <p:nvSpPr>
          <p:cNvPr id="6" name="Text Placeholder 5">
            <a:extLst>
              <a:ext uri="{FF2B5EF4-FFF2-40B4-BE49-F238E27FC236}">
                <a16:creationId xmlns:a16="http://schemas.microsoft.com/office/drawing/2014/main" id="{F3C89A40-EEAA-43AB-9A3A-B2CFDE450F1B}"/>
              </a:ext>
            </a:extLst>
          </p:cNvPr>
          <p:cNvSpPr>
            <a:spLocks noGrp="1"/>
          </p:cNvSpPr>
          <p:nvPr>
            <p:ph idx="1"/>
          </p:nvPr>
        </p:nvSpPr>
        <p:spPr>
          <a:xfrm>
            <a:off x="6095998" y="1623960"/>
            <a:ext cx="5966442" cy="4133028"/>
          </a:xfrm>
        </p:spPr>
        <p:txBody>
          <a:bodyPr>
            <a:normAutofit/>
          </a:bodyPr>
          <a:lstStyle/>
          <a:p>
            <a:r>
              <a:rPr lang="en-US" sz="2000" b="1" dirty="0">
                <a:solidFill>
                  <a:schemeClr val="bg1"/>
                </a:solidFill>
              </a:rPr>
              <a:t>Introduction</a:t>
            </a:r>
          </a:p>
          <a:p>
            <a:r>
              <a:rPr lang="en-US" sz="2000" b="1" dirty="0">
                <a:solidFill>
                  <a:schemeClr val="bg1"/>
                </a:solidFill>
              </a:rPr>
              <a:t>Quick Sort </a:t>
            </a:r>
          </a:p>
          <a:p>
            <a:r>
              <a:rPr lang="en-US" sz="2000" b="1" dirty="0">
                <a:solidFill>
                  <a:schemeClr val="bg1"/>
                </a:solidFill>
              </a:rPr>
              <a:t>Quick 3-Way</a:t>
            </a:r>
          </a:p>
          <a:p>
            <a:r>
              <a:rPr lang="en-US" sz="2000" b="1" dirty="0" err="1">
                <a:solidFill>
                  <a:schemeClr val="bg1"/>
                </a:solidFill>
              </a:rPr>
              <a:t>MinPQ</a:t>
            </a:r>
            <a:br>
              <a:rPr lang="en-US" sz="2000" b="1" dirty="0">
                <a:solidFill>
                  <a:schemeClr val="bg1"/>
                </a:solidFill>
              </a:rPr>
            </a:br>
            <a:endParaRPr lang="en-US" sz="2000" b="1" dirty="0">
              <a:solidFill>
                <a:schemeClr val="bg1"/>
              </a:solidFill>
            </a:endParaRPr>
          </a:p>
          <a:p>
            <a:pPr lvl="1"/>
            <a:endParaRPr lang="en-US" sz="22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tack of blue paper">
            <a:extLst>
              <a:ext uri="{FF2B5EF4-FFF2-40B4-BE49-F238E27FC236}">
                <a16:creationId xmlns:a16="http://schemas.microsoft.com/office/drawing/2014/main" id="{1AF2ED02-5639-CDA4-B115-5C67B5732E6C}"/>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artisticGlowEdges/>
                    </a14:imgEffect>
                    <a14:imgEffect>
                      <a14:saturation sat="0"/>
                    </a14:imgEffect>
                  </a14:imgLayer>
                </a14:imgProps>
              </a:ext>
            </a:extLst>
          </a:blip>
          <a:srcRect t="7813" b="7813"/>
          <a:stretch>
            <a:fillRect/>
          </a:stretch>
        </p:blipFill>
        <p:spPr>
          <a:xfrm>
            <a:off x="-1" y="0"/>
            <a:ext cx="12192000" cy="6858000"/>
          </a:xfrm>
        </p:spPr>
      </p:pic>
      <p:sp>
        <p:nvSpPr>
          <p:cNvPr id="18" name="Text Placeholder 9">
            <a:extLst>
              <a:ext uri="{FF2B5EF4-FFF2-40B4-BE49-F238E27FC236}">
                <a16:creationId xmlns:a16="http://schemas.microsoft.com/office/drawing/2014/main" id="{92F35D51-221E-8834-BD2B-9A00A5887468}"/>
              </a:ext>
            </a:extLst>
          </p:cNvPr>
          <p:cNvSpPr txBox="1">
            <a:spLocks/>
          </p:cNvSpPr>
          <p:nvPr/>
        </p:nvSpPr>
        <p:spPr>
          <a:xfrm>
            <a:off x="1" y="0"/>
            <a:ext cx="12192000" cy="1173480"/>
          </a:xfrm>
          <a:prstGeom prst="rect">
            <a:avLst/>
          </a:prstGeom>
          <a:gradFill flip="none" rotWithShape="1">
            <a:gsLst>
              <a:gs pos="0">
                <a:srgbClr val="01023B"/>
              </a:gs>
              <a:gs pos="100000">
                <a:srgbClr val="E99757">
                  <a:lumMod val="97000"/>
                  <a:lumOff val="3000"/>
                </a:srgbClr>
              </a:gs>
              <a:gs pos="50000">
                <a:srgbClr val="A53F52"/>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ID" sz="3200" b="1" i="0" u="none" strike="noStrike" kern="1200" cap="none" spc="30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References</a:t>
            </a:r>
            <a:endParaRPr kumimoji="0" lang="en-ID" sz="3200" b="0" i="0" u="none" strike="noStrike" kern="1200" cap="none" spc="300" normalizeH="0" baseline="0" noProof="0" dirty="0">
              <a:ln>
                <a:noFill/>
              </a:ln>
              <a:solidFill>
                <a:sysClr val="window" lastClr="FFFFF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ID" sz="1400" b="0" i="0" u="none" strike="noStrike" kern="1200" cap="none" spc="300" normalizeH="0" baseline="0" noProof="0" dirty="0">
              <a:ln>
                <a:noFill/>
              </a:ln>
              <a:solidFill>
                <a:sysClr val="window" lastClr="FFFFFF"/>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98C41E06-E89C-ECB9-E9CA-A29629BDFBC1}"/>
              </a:ext>
            </a:extLst>
          </p:cNvPr>
          <p:cNvSpPr txBox="1"/>
          <p:nvPr/>
        </p:nvSpPr>
        <p:spPr>
          <a:xfrm>
            <a:off x="640080" y="1371600"/>
            <a:ext cx="11308080" cy="3693319"/>
          </a:xfrm>
          <a:prstGeom prst="rect">
            <a:avLst/>
          </a:prstGeom>
          <a:noFill/>
        </p:spPr>
        <p:txBody>
          <a:bodyPr wrap="square" rtlCol="0">
            <a:spAutoFit/>
          </a:bodyPr>
          <a:lstStyle/>
          <a:p>
            <a:pPr marL="457200" marR="0" indent="-457200" algn="just">
              <a:spcBef>
                <a:spcPts val="0"/>
              </a:spcBef>
              <a:spcAft>
                <a:spcPts val="0"/>
              </a:spcAft>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457200" marR="0" indent="-457200" algn="just">
              <a:spcBef>
                <a:spcPts val="0"/>
              </a:spcBef>
              <a:spcAft>
                <a:spcPts val="0"/>
              </a:spcAft>
            </a:pPr>
            <a:r>
              <a:rPr lang="en-US" dirty="0">
                <a:effectLst/>
                <a:latin typeface="Calibri" panose="020F0502020204030204" pitchFamily="34" charset="0"/>
                <a:ea typeface="Calibri" panose="020F0502020204030204" pitchFamily="34" charset="0"/>
                <a:cs typeface="Calibri" panose="020F0502020204030204" pitchFamily="34" charset="0"/>
              </a:rPr>
              <a:t>M., &amp; M. (2023, June 16). Advantages and Disadvantages of Quick Sort. Retrieved from </a:t>
            </a:r>
            <a:r>
              <a:rPr lang="en-US" dirty="0">
                <a:solidFill>
                  <a:schemeClr val="accent5">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https://yovak.com/advantages-and-disadvantages-of-quick-sort/</a:t>
            </a:r>
            <a:endParaRPr lang="en-US" dirty="0">
              <a:solidFill>
                <a:schemeClr val="accent5">
                  <a:lumMod val="50000"/>
                  <a:lumOff val="50000"/>
                </a:schemeClr>
              </a:solidFill>
              <a:latin typeface="Calibri" panose="020F0502020204030204" pitchFamily="34" charset="0"/>
              <a:ea typeface="Calibri" panose="020F0502020204030204" pitchFamily="34" charset="0"/>
              <a:cs typeface="Calibri" panose="020F0502020204030204" pitchFamily="34" charset="0"/>
            </a:endParaRPr>
          </a:p>
          <a:p>
            <a:pPr marL="457200" indent="-457200" algn="just"/>
            <a:endParaRPr lang="en-US"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just"/>
            <a:r>
              <a:rPr lang="en-US" i="0" dirty="0" err="1">
                <a:effectLst/>
                <a:latin typeface="Calibri" panose="020F0502020204030204" pitchFamily="34" charset="0"/>
                <a:ea typeface="Calibri" panose="020F0502020204030204" pitchFamily="34" charset="0"/>
                <a:cs typeface="Calibri" panose="020F0502020204030204" pitchFamily="34" charset="0"/>
              </a:rPr>
              <a:t>QuickSort</a:t>
            </a:r>
            <a:r>
              <a:rPr lang="en-US" i="0" dirty="0">
                <a:effectLst/>
                <a:latin typeface="Calibri" panose="020F0502020204030204" pitchFamily="34" charset="0"/>
                <a:ea typeface="Calibri" panose="020F0502020204030204" pitchFamily="34" charset="0"/>
                <a:cs typeface="Calibri" panose="020F0502020204030204" pitchFamily="34" charset="0"/>
              </a:rPr>
              <a:t>  Data Structure and Algorithm Tutorials. (2023, May 30). Retrieved from </a:t>
            </a:r>
            <a:r>
              <a:rPr lang="en-US" i="0" dirty="0">
                <a:solidFill>
                  <a:schemeClr val="accent5">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https://www.geeksforgeeks.org/quick-sort/</a:t>
            </a:r>
            <a:endParaRPr lang="en-ID" i="0" dirty="0">
              <a:solidFill>
                <a:schemeClr val="accent5">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just"/>
            <a:endParaRPr lang="en-US" i="0" dirty="0">
              <a:effectLst/>
              <a:latin typeface="Open Sans" panose="020B0606030504020204" pitchFamily="34" charset="0"/>
              <a:ea typeface="Calibri" panose="020F0502020204030204" pitchFamily="34" charset="0"/>
              <a:cs typeface="Calibri" panose="020F0502020204030204" pitchFamily="34" charset="0"/>
            </a:endParaRPr>
          </a:p>
          <a:p>
            <a:pPr marL="457200" indent="-457200" algn="just"/>
            <a:r>
              <a:rPr lang="en-US" i="0" dirty="0">
                <a:effectLst/>
                <a:latin typeface="Open Sans" panose="020B0606030504020204" pitchFamily="34" charset="0"/>
                <a:ea typeface="Calibri" panose="020F0502020204030204" pitchFamily="34" charset="0"/>
                <a:cs typeface="Calibri" panose="020F0502020204030204" pitchFamily="34" charset="0"/>
              </a:rPr>
              <a:t>Mohandas, A. (2021, December 24). Three Way Partitioning. Retrieved from </a:t>
            </a:r>
            <a:r>
              <a:rPr lang="en-US" i="0" dirty="0">
                <a:solidFill>
                  <a:schemeClr val="accent5">
                    <a:lumMod val="50000"/>
                    <a:lumOff val="50000"/>
                  </a:schemeClr>
                </a:solidFill>
                <a:effectLst/>
                <a:latin typeface="Open Sans" panose="020B060603050402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https://iq.opengenus.org/three-way-partitioning/</a:t>
            </a:r>
            <a:endParaRPr lang="en-US" i="0" dirty="0">
              <a:solidFill>
                <a:schemeClr val="accent5">
                  <a:lumMod val="50000"/>
                  <a:lumOff val="50000"/>
                </a:schemeClr>
              </a:solidFill>
              <a:effectLst/>
              <a:latin typeface="Open Sans" panose="020B0606030504020204" pitchFamily="34" charset="0"/>
              <a:ea typeface="Calibri" panose="020F0502020204030204" pitchFamily="34" charset="0"/>
              <a:cs typeface="Calibri" panose="020F0502020204030204" pitchFamily="34" charset="0"/>
            </a:endParaRPr>
          </a:p>
          <a:p>
            <a:pPr marL="457200" indent="-457200" algn="just"/>
            <a:endParaRPr lang="en-US" i="0" dirty="0">
              <a:effectLst/>
              <a:latin typeface="Open Sans" panose="020B0606030504020204" pitchFamily="34" charset="0"/>
              <a:ea typeface="Calibri" panose="020F0502020204030204" pitchFamily="34" charset="0"/>
              <a:cs typeface="Calibri" panose="020F0502020204030204" pitchFamily="34" charset="0"/>
            </a:endParaRPr>
          </a:p>
          <a:p>
            <a:pPr marL="457200" indent="-457200" algn="just"/>
            <a:r>
              <a:rPr lang="en-US" i="0" dirty="0">
                <a:effectLst/>
                <a:latin typeface="Open Sans" panose="020B0606030504020204" pitchFamily="34" charset="0"/>
                <a:ea typeface="Calibri" panose="020F0502020204030204" pitchFamily="34" charset="0"/>
                <a:cs typeface="Calibri" panose="020F0502020204030204" pitchFamily="34" charset="0"/>
              </a:rPr>
              <a:t>3 way Merge Sort. (n.d.). Retrieved from </a:t>
            </a:r>
            <a:r>
              <a:rPr lang="en-US" i="0" dirty="0">
                <a:solidFill>
                  <a:schemeClr val="accent5">
                    <a:lumMod val="50000"/>
                    <a:lumOff val="50000"/>
                  </a:schemeClr>
                </a:solidFill>
                <a:effectLst/>
                <a:latin typeface="Open Sans" panose="020B060603050402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https://www.mycareerwise.com/programming/category/sorting/3-way-merge-sort</a:t>
            </a:r>
            <a:endParaRPr lang="en-US" i="0" dirty="0">
              <a:solidFill>
                <a:schemeClr val="accent5">
                  <a:lumMod val="50000"/>
                  <a:lumOff val="50000"/>
                </a:schemeClr>
              </a:solidFill>
              <a:effectLst/>
              <a:latin typeface="Open Sans" panose="020B0606030504020204" pitchFamily="34" charset="0"/>
              <a:ea typeface="Calibri" panose="020F0502020204030204" pitchFamily="34" charset="0"/>
              <a:cs typeface="Calibri" panose="020F0502020204030204" pitchFamily="34" charset="0"/>
            </a:endParaRPr>
          </a:p>
          <a:p>
            <a:pPr marL="457200" indent="-457200" algn="just"/>
            <a:endParaRPr lang="en-US" i="0" dirty="0">
              <a:effectLst/>
              <a:latin typeface="Open Sans" panose="020B0606030504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4036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11498" y="-27050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974135" y="5477069"/>
            <a:ext cx="10787270" cy="1214067"/>
          </a:xfrm>
        </p:spPr>
        <p:txBody>
          <a:bodyPr>
            <a:normAutofit/>
          </a:bodyPr>
          <a:lstStyle/>
          <a:p>
            <a:r>
              <a:rPr lang="sv-SE" sz="2400" spc="300" dirty="0"/>
              <a:t>Summer 2023</a:t>
            </a:r>
            <a:br>
              <a:rPr lang="sv-SE" sz="2400" spc="300" dirty="0"/>
            </a:br>
            <a:r>
              <a:rPr lang="en-US" sz="2400" b="1" dirty="0">
                <a:ea typeface="Calibri" panose="020F0502020204030204" pitchFamily="34" charset="0"/>
                <a:cs typeface="Calibri" panose="020F0502020204030204" pitchFamily="34" charset="0"/>
              </a:rPr>
              <a:t>Prof. Sean Harrington</a:t>
            </a:r>
            <a:br>
              <a:rPr lang="en-US" sz="2400" b="1" dirty="0">
                <a:ea typeface="Calibri" panose="020F0502020204030204" pitchFamily="34" charset="0"/>
                <a:cs typeface="Calibri" panose="020F0502020204030204" pitchFamily="34" charset="0"/>
              </a:rPr>
            </a:br>
            <a:endParaRPr lang="sv-SE" sz="2400" spc="300" dirty="0"/>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09991" y="1965960"/>
            <a:ext cx="731520" cy="73152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4731" y="2078795"/>
            <a:ext cx="731520" cy="731520"/>
          </a:xfrm>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a:xfrm>
            <a:off x="55502" y="3054849"/>
            <a:ext cx="6040498" cy="1768190"/>
          </a:xfrm>
        </p:spPr>
        <p:txBody>
          <a:bodyPr/>
          <a:lstStyle/>
          <a:p>
            <a:r>
              <a:rPr lang="en-US" sz="2400" dirty="0"/>
              <a:t>Reddy Balaji Madha</a:t>
            </a:r>
          </a:p>
          <a:p>
            <a:r>
              <a:rPr lang="en-US" sz="2400" dirty="0"/>
              <a:t>Anthony Evangelista </a:t>
            </a:r>
          </a:p>
          <a:p>
            <a:endParaRPr lang="en-US" dirty="0"/>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6096001" y="3073898"/>
            <a:ext cx="5665404" cy="1807486"/>
          </a:xfrm>
        </p:spPr>
        <p:txBody>
          <a:bodyPr>
            <a:noAutofit/>
          </a:bodyPr>
          <a:lstStyle/>
          <a:p>
            <a:r>
              <a:rPr lang="en-US" sz="2400" dirty="0">
                <a:solidFill>
                  <a:schemeClr val="tx1">
                    <a:lumMod val="95000"/>
                  </a:schemeClr>
                </a:solidFill>
                <a:hlinkClick r:id="rId8">
                  <a:extLst>
                    <a:ext uri="{A12FA001-AC4F-418D-AE19-62706E023703}">
                      <ahyp:hlinkClr xmlns:ahyp="http://schemas.microsoft.com/office/drawing/2018/hyperlinkcolor" val="tx"/>
                    </a:ext>
                  </a:extLst>
                </a:hlinkClick>
              </a:rPr>
              <a:t>rmadha@callutheran.edu</a:t>
            </a:r>
            <a:endParaRPr lang="en-US" sz="2400" dirty="0">
              <a:solidFill>
                <a:schemeClr val="tx1">
                  <a:lumMod val="95000"/>
                </a:schemeClr>
              </a:solidFill>
            </a:endParaRPr>
          </a:p>
          <a:p>
            <a:r>
              <a:rPr lang="en-ID" sz="2400" b="0" i="0" dirty="0">
                <a:solidFill>
                  <a:schemeClr val="tx1">
                    <a:lumMod val="95000"/>
                  </a:schemeClr>
                </a:solidFill>
                <a:effectLst/>
                <a:latin typeface="Helvetica Neue"/>
                <a:hlinkClick r:id="rId9">
                  <a:extLst>
                    <a:ext uri="{A12FA001-AC4F-418D-AE19-62706E023703}">
                      <ahyp:hlinkClr xmlns:ahyp="http://schemas.microsoft.com/office/drawing/2018/hyperlinkcolor" val="tx"/>
                    </a:ext>
                  </a:extLst>
                </a:hlinkClick>
              </a:rPr>
              <a:t>aevangelista@callutheran.edu</a:t>
            </a:r>
            <a:r>
              <a:rPr lang="en-ID" sz="2400" b="0" i="0" dirty="0">
                <a:solidFill>
                  <a:schemeClr val="tx1">
                    <a:lumMod val="95000"/>
                  </a:schemeClr>
                </a:solidFill>
                <a:effectLst/>
                <a:latin typeface="Helvetica Neue"/>
              </a:rPr>
              <a:t> </a:t>
            </a:r>
            <a:endParaRPr lang="en-US" sz="2400" dirty="0">
              <a:solidFill>
                <a:schemeClr val="tx1">
                  <a:lumMod val="95000"/>
                </a:schemeClr>
              </a:solidFill>
            </a:endParaRP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1" y="-38099"/>
            <a:ext cx="12192000" cy="1302244"/>
          </a:xfrm>
        </p:spPr>
        <p:txBody>
          <a:bodyPr/>
          <a:lstStyle/>
          <a:p>
            <a:r>
              <a:rPr lang="en-US" sz="4800" spc="300" dirty="0"/>
              <a:t>THANK YOU</a:t>
            </a:r>
            <a:endParaRPr lang="en-US" sz="4800" dirty="0"/>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20334" r="20334"/>
          <a:stretch/>
        </p:blipFill>
        <p:spPr>
          <a:xfrm>
            <a:off x="0" y="-64876"/>
            <a:ext cx="5457190" cy="6898304"/>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808479" y="-40304"/>
            <a:ext cx="10490199" cy="1068640"/>
          </a:xfrm>
        </p:spPr>
        <p:txBody>
          <a:bodyPr/>
          <a:lstStyle/>
          <a:p>
            <a:r>
              <a:rPr lang="en-US" sz="3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Introduction</a:t>
            </a:r>
            <a:endParaRPr lang="en-ID" sz="3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 name="Picture 1">
            <a:extLst>
              <a:ext uri="{FF2B5EF4-FFF2-40B4-BE49-F238E27FC236}">
                <a16:creationId xmlns:a16="http://schemas.microsoft.com/office/drawing/2014/main" id="{783C844C-CD0D-DC1A-3A29-BBBBB5A8EA70}"/>
              </a:ext>
            </a:extLst>
          </p:cNvPr>
          <p:cNvPicPr>
            <a:picLocks noChangeAspect="1"/>
          </p:cNvPicPr>
          <p:nvPr/>
        </p:nvPicPr>
        <p:blipFill>
          <a:blip r:embed="rId5"/>
          <a:stretch>
            <a:fillRect/>
          </a:stretch>
        </p:blipFill>
        <p:spPr>
          <a:xfrm>
            <a:off x="1808479" y="790178"/>
            <a:ext cx="10490199" cy="6070538"/>
          </a:xfrm>
          <a:prstGeom prst="rect">
            <a:avLst/>
          </a:prstGeom>
        </p:spPr>
      </p:pic>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944976" y="1028336"/>
            <a:ext cx="10048241" cy="5594221"/>
          </a:xfrm>
        </p:spPr>
        <p:txBody>
          <a:bodyPr>
            <a:normAutofit/>
          </a:bodyPr>
          <a:lstStyle/>
          <a:p>
            <a:pPr>
              <a:lnSpc>
                <a:spcPct val="100000"/>
              </a:lnSpc>
              <a:buFont typeface="Wingdings" panose="05000000000000000000" pitchFamily="2" charset="2"/>
              <a:buChar char="q"/>
            </a:pPr>
            <a:r>
              <a:rPr lang="en-US" sz="2800" dirty="0">
                <a:solidFill>
                  <a:schemeClr val="bg1"/>
                </a:solidFill>
              </a:rPr>
              <a:t>What is sorting, and why do we do it?</a:t>
            </a:r>
          </a:p>
          <a:p>
            <a:pPr>
              <a:lnSpc>
                <a:spcPct val="100000"/>
              </a:lnSpc>
              <a:buFont typeface="Wingdings" panose="05000000000000000000" pitchFamily="2" charset="2"/>
              <a:buChar char="q"/>
            </a:pPr>
            <a:r>
              <a:rPr lang="en-US" sz="1800" dirty="0">
                <a:solidFill>
                  <a:schemeClr val="bg1"/>
                </a:solidFill>
              </a:rPr>
              <a:t>Humans have a natural inclination to categorize and arrange things in ascending or descending order. We find satisfaction in creating a systematic structure and arranging items based on their increasing or decreasing values.</a:t>
            </a:r>
          </a:p>
          <a:p>
            <a:pPr>
              <a:lnSpc>
                <a:spcPct val="100000"/>
              </a:lnSpc>
              <a:buFont typeface="Wingdings" panose="05000000000000000000" pitchFamily="2" charset="2"/>
              <a:buChar char="q"/>
            </a:pPr>
            <a:r>
              <a:rPr lang="en-US" sz="1800" dirty="0">
                <a:solidFill>
                  <a:schemeClr val="bg1"/>
                </a:solidFill>
              </a:rPr>
              <a:t>Let's Say you walk into a kitchen you would find drawer set aside for utensils; drawer set aside for utensils and another shelf for glasses and so on. </a:t>
            </a:r>
          </a:p>
          <a:p>
            <a:pPr>
              <a:lnSpc>
                <a:spcPct val="100000"/>
              </a:lnSpc>
              <a:buFont typeface="Wingdings" panose="05000000000000000000" pitchFamily="2" charset="2"/>
              <a:buChar char="q"/>
            </a:pPr>
            <a:r>
              <a:rPr lang="en-US" sz="1800" dirty="0">
                <a:solidFill>
                  <a:schemeClr val="bg1"/>
                </a:solidFill>
              </a:rPr>
              <a:t>And now let's Say you go to a library, there are very high chances that you find all the books categorized by the genres  and organized in Alphabetical order. </a:t>
            </a:r>
          </a:p>
          <a:p>
            <a:pPr>
              <a:lnSpc>
                <a:spcPct val="100000"/>
              </a:lnSpc>
              <a:buFont typeface="Wingdings" panose="05000000000000000000" pitchFamily="2" charset="2"/>
              <a:buChar char="q"/>
            </a:pPr>
            <a:r>
              <a:rPr lang="en-US" sz="2800" dirty="0">
                <a:solidFill>
                  <a:schemeClr val="bg1"/>
                </a:solidFill>
              </a:rPr>
              <a:t>Why do we organize things  ?</a:t>
            </a:r>
          </a:p>
          <a:p>
            <a:pPr>
              <a:lnSpc>
                <a:spcPct val="100000"/>
              </a:lnSpc>
              <a:buFont typeface="Wingdings" panose="05000000000000000000" pitchFamily="2" charset="2"/>
              <a:buChar char="q"/>
            </a:pPr>
            <a:r>
              <a:rPr lang="en-US" sz="1800" dirty="0">
                <a:solidFill>
                  <a:schemeClr val="bg1"/>
                </a:solidFill>
              </a:rPr>
              <a:t>Sorting is important because it offers visual appeal and simplifies the process of searching for specific items. When things are organized, it creates an aesthetically pleasing arrangement, and when we need to find something, it becomes much easier compared to searching through random or unorganized items.</a:t>
            </a:r>
          </a:p>
          <a:p>
            <a:pPr>
              <a:lnSpc>
                <a:spcPct val="100000"/>
              </a:lnSpc>
              <a:buFont typeface="Wingdings" panose="05000000000000000000" pitchFamily="2" charset="2"/>
              <a:buChar char="q"/>
            </a:pPr>
            <a:r>
              <a:rPr lang="en-US" sz="1800" dirty="0">
                <a:solidFill>
                  <a:schemeClr val="bg1"/>
                </a:solidFill>
              </a:rPr>
              <a:t>Just like humans, computers also need to organize their data to store and retrieve it efficiently. Sorting data helps computers store information in an orderly manner, making it easier and faster to find what they need.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23767" r="23767"/>
          <a:stretch/>
        </p:blipFill>
        <p:spPr>
          <a:xfrm>
            <a:off x="0" y="4412"/>
            <a:ext cx="5416550" cy="6882740"/>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605281" y="0"/>
            <a:ext cx="10586719" cy="1082040"/>
          </a:xfrm>
        </p:spPr>
        <p:txBody>
          <a:bodyPr/>
          <a:lstStyle/>
          <a:p>
            <a:r>
              <a:rPr lang="en-ID" sz="3200" b="1" dirty="0">
                <a:effectLst/>
                <a:latin typeface="Times New Roman" panose="02020603050405020304" pitchFamily="18" charset="0"/>
                <a:ea typeface="Times New Roman" panose="02020603050405020304" pitchFamily="18" charset="0"/>
                <a:cs typeface="Times New Roman" panose="02020603050405020304" pitchFamily="18" charset="0"/>
              </a:rPr>
              <a:t>Time and space complexity </a:t>
            </a:r>
            <a:endParaRPr lang="en-ID"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 name="Picture 1">
            <a:extLst>
              <a:ext uri="{FF2B5EF4-FFF2-40B4-BE49-F238E27FC236}">
                <a16:creationId xmlns:a16="http://schemas.microsoft.com/office/drawing/2014/main" id="{259E5CFE-C621-84D5-FC50-F3579CDEB79E}"/>
              </a:ext>
            </a:extLst>
          </p:cNvPr>
          <p:cNvPicPr>
            <a:picLocks noChangeAspect="1"/>
          </p:cNvPicPr>
          <p:nvPr/>
        </p:nvPicPr>
        <p:blipFill>
          <a:blip r:embed="rId5"/>
          <a:stretch>
            <a:fillRect/>
          </a:stretch>
        </p:blipFill>
        <p:spPr>
          <a:xfrm>
            <a:off x="1605280" y="1067469"/>
            <a:ext cx="10586720" cy="5829843"/>
          </a:xfrm>
          <a:prstGeom prst="rect">
            <a:avLst/>
          </a:prstGeom>
        </p:spPr>
      </p:pic>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899920" y="1282776"/>
            <a:ext cx="10146187" cy="5368089"/>
          </a:xfrm>
        </p:spPr>
        <p:txBody>
          <a:bodyPr>
            <a:noAutofit/>
          </a:bodyPr>
          <a:lstStyle/>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There are different kinds sorting algorithms, how to we find which is the best ? </a:t>
            </a:r>
          </a:p>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When comparing sorting algorithms, it's not enough to focus only on speed. Each algorithm has its own purpose and is used in specific situations.</a:t>
            </a:r>
          </a:p>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Time Complexity: Time Complexity is defined as the number of times a particular instruction set is executed rather than the total time taken. It is because the total time took also depends on some external factors like the compiler used, processor’s speed, etc.</a:t>
            </a:r>
          </a:p>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Space Complexity: Space Complexity is the total memory space required by the program for its execution.</a:t>
            </a:r>
          </a:p>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Both are calculated as the function of input size(n).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388600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23767" r="23767"/>
          <a:stretch/>
        </p:blipFill>
        <p:spPr>
          <a:xfrm>
            <a:off x="0" y="4412"/>
            <a:ext cx="5416550" cy="6882740"/>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605281" y="0"/>
            <a:ext cx="10586719" cy="1082040"/>
          </a:xfrm>
        </p:spPr>
        <p:txBody>
          <a:bodyPr/>
          <a:lstStyle/>
          <a:p>
            <a:r>
              <a:rPr lang="en-US" sz="3600" b="1" dirty="0"/>
              <a:t>Big O notation  </a:t>
            </a:r>
          </a:p>
        </p:txBody>
      </p:sp>
      <p:pic>
        <p:nvPicPr>
          <p:cNvPr id="2" name="Picture 1">
            <a:extLst>
              <a:ext uri="{FF2B5EF4-FFF2-40B4-BE49-F238E27FC236}">
                <a16:creationId xmlns:a16="http://schemas.microsoft.com/office/drawing/2014/main" id="{259E5CFE-C621-84D5-FC50-F3579CDEB79E}"/>
              </a:ext>
            </a:extLst>
          </p:cNvPr>
          <p:cNvPicPr>
            <a:picLocks noChangeAspect="1"/>
          </p:cNvPicPr>
          <p:nvPr/>
        </p:nvPicPr>
        <p:blipFill>
          <a:blip r:embed="rId5"/>
          <a:stretch>
            <a:fillRect/>
          </a:stretch>
        </p:blipFill>
        <p:spPr>
          <a:xfrm>
            <a:off x="1605280" y="1067469"/>
            <a:ext cx="10586720" cy="5829843"/>
          </a:xfrm>
          <a:prstGeom prst="rect">
            <a:avLst/>
          </a:prstGeom>
        </p:spPr>
      </p:pic>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899920" y="1282776"/>
            <a:ext cx="10146187" cy="5368089"/>
          </a:xfrm>
        </p:spPr>
        <p:txBody>
          <a:bodyPr>
            <a:noAutofit/>
          </a:bodyPr>
          <a:lstStyle/>
          <a:p>
            <a:pPr>
              <a:buFont typeface="Wingdings" panose="05000000000000000000" pitchFamily="2" charset="2"/>
              <a:buChar char="q"/>
            </a:pPr>
            <a:r>
              <a:rPr lang="en-US" sz="2400" b="0" i="0" dirty="0">
                <a:solidFill>
                  <a:srgbClr val="D1D5DB"/>
                </a:solidFill>
                <a:effectLst/>
                <a:latin typeface="Söhne"/>
              </a:rPr>
              <a:t>Big O notation is used to describe the performance or complexity of an algorithm by providing an upper bound on its growth rate. It represents the worst-case scenario for the algorithm's time or space requirements as the input size increases.</a:t>
            </a:r>
          </a:p>
          <a:p>
            <a:pPr>
              <a:buFont typeface="Wingdings" panose="05000000000000000000" pitchFamily="2" charset="2"/>
              <a:buChar char="q"/>
            </a:pPr>
            <a:r>
              <a:rPr lang="en-US" sz="2400" dirty="0">
                <a:solidFill>
                  <a:srgbClr val="D1D5DB"/>
                </a:solidFill>
                <a:latin typeface="Söhne"/>
              </a:rPr>
              <a:t>Bubble sort. </a:t>
            </a:r>
          </a:p>
          <a:p>
            <a:pPr>
              <a:buFont typeface="Wingdings" panose="05000000000000000000" pitchFamily="2" charset="2"/>
              <a:buChar char="q"/>
            </a:pPr>
            <a:r>
              <a:rPr lang="en-US" sz="2400" dirty="0">
                <a:solidFill>
                  <a:srgbClr val="D1D5DB"/>
                </a:solidFill>
                <a:latin typeface="Söhne"/>
              </a:rPr>
              <a:t> </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Big O notation of Bubble sort is - </a:t>
            </a:r>
            <a:r>
              <a:rPr lang="en-US" sz="2400" dirty="0">
                <a:solidFill>
                  <a:srgbClr val="D1D5DB"/>
                </a:solidFill>
                <a:latin typeface="Söhne"/>
              </a:rPr>
              <a:t>O(n^2)</a:t>
            </a:r>
            <a:endParaRPr lang="en-US" sz="2400" b="0" i="0" dirty="0">
              <a:solidFill>
                <a:srgbClr val="D1D5DB"/>
              </a:solidFill>
              <a:effectLst/>
              <a:latin typeface="Söhne"/>
            </a:endParaRPr>
          </a:p>
          <a:p>
            <a:pPr>
              <a:buFont typeface="Wingdings" panose="05000000000000000000" pitchFamily="2" charset="2"/>
              <a:buChar char="q"/>
            </a:pP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1149590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23767" r="23767"/>
          <a:stretch/>
        </p:blipFill>
        <p:spPr>
          <a:xfrm>
            <a:off x="0" y="4412"/>
            <a:ext cx="5416550" cy="6882740"/>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605281" y="0"/>
            <a:ext cx="10586719" cy="1082040"/>
          </a:xfrm>
        </p:spPr>
        <p:txBody>
          <a:bodyPr/>
          <a:lstStyle/>
          <a:p>
            <a:r>
              <a:rPr lang="en-US" sz="3200" b="1" dirty="0"/>
              <a:t>Big O notation  </a:t>
            </a:r>
          </a:p>
          <a:p>
            <a:r>
              <a:rPr lang="en-US" dirty="0"/>
              <a:t> </a:t>
            </a:r>
          </a:p>
        </p:txBody>
      </p:sp>
      <p:pic>
        <p:nvPicPr>
          <p:cNvPr id="2" name="Picture 1">
            <a:extLst>
              <a:ext uri="{FF2B5EF4-FFF2-40B4-BE49-F238E27FC236}">
                <a16:creationId xmlns:a16="http://schemas.microsoft.com/office/drawing/2014/main" id="{259E5CFE-C621-84D5-FC50-F3579CDEB79E}"/>
              </a:ext>
            </a:extLst>
          </p:cNvPr>
          <p:cNvPicPr>
            <a:picLocks noChangeAspect="1"/>
          </p:cNvPicPr>
          <p:nvPr/>
        </p:nvPicPr>
        <p:blipFill>
          <a:blip r:embed="rId5"/>
          <a:stretch>
            <a:fillRect/>
          </a:stretch>
        </p:blipFill>
        <p:spPr>
          <a:xfrm>
            <a:off x="1605280" y="1069675"/>
            <a:ext cx="10586720" cy="5829843"/>
          </a:xfrm>
          <a:prstGeom prst="rect">
            <a:avLst/>
          </a:prstGeom>
        </p:spPr>
      </p:pic>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899920" y="1282776"/>
            <a:ext cx="2224211" cy="5368089"/>
          </a:xfrm>
        </p:spPr>
        <p:txBody>
          <a:bodyPr>
            <a:noAutofit/>
          </a:bodyPr>
          <a:lstStyle/>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O(1)</a:t>
            </a:r>
          </a:p>
          <a:p>
            <a:pPr>
              <a:buFont typeface="Wingdings" panose="05000000000000000000" pitchFamily="2" charset="2"/>
              <a:buChar char="q"/>
            </a:pPr>
            <a:r>
              <a:rPr lang="en-ID" sz="2400" b="0" i="0" dirty="0">
                <a:solidFill>
                  <a:srgbClr val="D1D5DB"/>
                </a:solidFill>
                <a:effectLst/>
                <a:latin typeface="Söhne"/>
              </a:rPr>
              <a:t>O(log n) </a:t>
            </a:r>
            <a:endPar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q"/>
            </a:pPr>
            <a:r>
              <a:rPr lang="en-ID" sz="2400" b="0" i="0" dirty="0">
                <a:solidFill>
                  <a:srgbClr val="D1D5DB"/>
                </a:solidFill>
                <a:effectLst/>
                <a:latin typeface="Söhne"/>
              </a:rPr>
              <a:t>O(n)</a:t>
            </a: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q"/>
            </a:pPr>
            <a:r>
              <a:rPr lang="en-ID" sz="2400" b="0" i="0" dirty="0">
                <a:solidFill>
                  <a:srgbClr val="D1D5DB"/>
                </a:solidFill>
                <a:effectLst/>
                <a:latin typeface="Söhne"/>
              </a:rPr>
              <a:t>O(n log n)</a:t>
            </a:r>
            <a:endPar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q"/>
            </a:pPr>
            <a:r>
              <a:rPr lang="en-ID" sz="2400" b="0" i="0" dirty="0">
                <a:solidFill>
                  <a:srgbClr val="D1D5DB"/>
                </a:solidFill>
                <a:effectLst/>
                <a:latin typeface="Söhne"/>
              </a:rPr>
              <a:t>O(n^2) </a:t>
            </a: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3" name="TextBox 2">
            <a:extLst>
              <a:ext uri="{FF2B5EF4-FFF2-40B4-BE49-F238E27FC236}">
                <a16:creationId xmlns:a16="http://schemas.microsoft.com/office/drawing/2014/main" id="{EFF967D7-2EC0-11C5-0F0A-2881428E3517}"/>
              </a:ext>
            </a:extLst>
          </p:cNvPr>
          <p:cNvSpPr txBox="1"/>
          <p:nvPr/>
        </p:nvSpPr>
        <p:spPr>
          <a:xfrm>
            <a:off x="9547701" y="1153897"/>
            <a:ext cx="2199136" cy="1278878"/>
          </a:xfrm>
          <a:prstGeom prst="rect">
            <a:avLst/>
          </a:prstGeom>
          <a:noFill/>
        </p:spPr>
        <p:txBody>
          <a:bodyPr wrap="square" rtlCol="0">
            <a:spAutoFit/>
          </a:bodyPr>
          <a:lstStyle/>
          <a:p>
            <a:endParaRPr lang="en-ID" dirty="0"/>
          </a:p>
        </p:txBody>
      </p:sp>
      <p:pic>
        <p:nvPicPr>
          <p:cNvPr id="1034" name="Picture 10">
            <a:extLst>
              <a:ext uri="{FF2B5EF4-FFF2-40B4-BE49-F238E27FC236}">
                <a16:creationId xmlns:a16="http://schemas.microsoft.com/office/drawing/2014/main" id="{60BDCE2D-C765-86B7-1F5F-EC1B057736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6550" y="1282775"/>
            <a:ext cx="6576667" cy="550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292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2550161" y="-83975"/>
            <a:ext cx="9641840" cy="927255"/>
          </a:xfrm>
        </p:spPr>
        <p:txBody>
          <a:bodyPr/>
          <a:lstStyle/>
          <a:p>
            <a:r>
              <a:rPr lang="en-US" sz="5400" b="1" dirty="0">
                <a:solidFill>
                  <a:schemeClr val="bg1"/>
                </a:solidFill>
              </a:rPr>
              <a:t>Quick Sort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7</a:t>
            </a:fld>
            <a:endParaRPr lang="en-US" dirty="0"/>
          </a:p>
        </p:txBody>
      </p:sp>
      <p:pic>
        <p:nvPicPr>
          <p:cNvPr id="15" name="Picture 14">
            <a:extLst>
              <a:ext uri="{FF2B5EF4-FFF2-40B4-BE49-F238E27FC236}">
                <a16:creationId xmlns:a16="http://schemas.microsoft.com/office/drawing/2014/main" id="{926EEEA9-AC7B-264D-7FB7-7700F5D0CE12}"/>
              </a:ext>
            </a:extLst>
          </p:cNvPr>
          <p:cNvPicPr>
            <a:picLocks noChangeAspect="1"/>
          </p:cNvPicPr>
          <p:nvPr/>
        </p:nvPicPr>
        <p:blipFill>
          <a:blip r:embed="rId4"/>
          <a:stretch>
            <a:fillRect/>
          </a:stretch>
        </p:blipFill>
        <p:spPr>
          <a:xfrm>
            <a:off x="2550160" y="843280"/>
            <a:ext cx="9641840" cy="6014720"/>
          </a:xfrm>
          <a:prstGeom prst="rect">
            <a:avLst/>
          </a:prstGeom>
        </p:spPr>
      </p:pic>
      <p:sp>
        <p:nvSpPr>
          <p:cNvPr id="14" name="TextBox 13">
            <a:extLst>
              <a:ext uri="{FF2B5EF4-FFF2-40B4-BE49-F238E27FC236}">
                <a16:creationId xmlns:a16="http://schemas.microsoft.com/office/drawing/2014/main" id="{EC65FD78-3236-F9C6-D796-F3824CA19C71}"/>
              </a:ext>
            </a:extLst>
          </p:cNvPr>
          <p:cNvSpPr txBox="1"/>
          <p:nvPr/>
        </p:nvSpPr>
        <p:spPr>
          <a:xfrm>
            <a:off x="2667883" y="986951"/>
            <a:ext cx="9103360" cy="5656292"/>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US" sz="2300" dirty="0">
                <a:solidFill>
                  <a:schemeClr val="bg1"/>
                </a:solidFill>
              </a:rPr>
              <a:t>Quicksort is widely considered to be the fastest general-purpose sorting algorithm available. It works by selecting a pivot element from the data set and partitioning the remaining elements around it.</a:t>
            </a:r>
          </a:p>
          <a:p>
            <a:pPr marL="457200" indent="-457200">
              <a:lnSpc>
                <a:spcPct val="200000"/>
              </a:lnSpc>
              <a:buFont typeface="Wingdings" panose="05000000000000000000" pitchFamily="2" charset="2"/>
              <a:buChar char="q"/>
            </a:pPr>
            <a:r>
              <a:rPr lang="en-US" sz="2300" dirty="0">
                <a:solidFill>
                  <a:schemeClr val="bg1"/>
                </a:solidFill>
              </a:rPr>
              <a:t>The process is repeated recursively on the left and right partitions until the entire data set is sorted. </a:t>
            </a:r>
          </a:p>
          <a:p>
            <a:pPr marL="457200" indent="-457200">
              <a:lnSpc>
                <a:spcPct val="200000"/>
              </a:lnSpc>
              <a:buFont typeface="Wingdings" panose="05000000000000000000" pitchFamily="2" charset="2"/>
              <a:buChar char="q"/>
            </a:pPr>
            <a:r>
              <a:rPr lang="en-US" sz="2300" dirty="0">
                <a:solidFill>
                  <a:schemeClr val="bg1"/>
                </a:solidFill>
              </a:rPr>
              <a:t>Quicksort has an average time complexity of O(n log n) and a worst-case time complexity of O(n^2).</a:t>
            </a:r>
          </a:p>
          <a:p>
            <a:pPr marL="457200" indent="-457200">
              <a:lnSpc>
                <a:spcPct val="200000"/>
              </a:lnSpc>
              <a:buFont typeface="Wingdings" panose="05000000000000000000" pitchFamily="2" charset="2"/>
              <a:buChar char="q"/>
            </a:pPr>
            <a:r>
              <a:rPr lang="en-US" sz="2300" dirty="0">
                <a:solidFill>
                  <a:schemeClr val="bg1"/>
                </a:solidFill>
              </a:rPr>
              <a:t>And quick sort uses the divide and conquer methodology </a:t>
            </a:r>
          </a:p>
        </p:txBody>
      </p:sp>
    </p:spTree>
    <p:extLst>
      <p:ext uri="{BB962C8B-B14F-4D97-AF65-F5344CB8AC3E}">
        <p14:creationId xmlns:p14="http://schemas.microsoft.com/office/powerpoint/2010/main" val="2944765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0" y="-42283"/>
            <a:ext cx="12192000" cy="875403"/>
          </a:xfrm>
        </p:spPr>
        <p:txBody>
          <a:bodyPr/>
          <a:lstStyle/>
          <a:p>
            <a:r>
              <a:rPr lang="en-US" sz="3200" b="1" dirty="0">
                <a:solidFill>
                  <a:schemeClr val="bg1"/>
                </a:solidFill>
              </a:rPr>
              <a:t>Quick Sort</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8</a:t>
            </a:fld>
            <a:endParaRPr lang="en-US" dirty="0"/>
          </a:p>
        </p:txBody>
      </p:sp>
      <p:pic>
        <p:nvPicPr>
          <p:cNvPr id="9" name="Picture 8">
            <a:extLst>
              <a:ext uri="{FF2B5EF4-FFF2-40B4-BE49-F238E27FC236}">
                <a16:creationId xmlns:a16="http://schemas.microsoft.com/office/drawing/2014/main" id="{970DF430-718D-EC26-85E6-F07982938ABC}"/>
              </a:ext>
            </a:extLst>
          </p:cNvPr>
          <p:cNvPicPr>
            <a:picLocks noChangeAspect="1"/>
          </p:cNvPicPr>
          <p:nvPr/>
        </p:nvPicPr>
        <p:blipFill>
          <a:blip r:embed="rId2"/>
          <a:stretch>
            <a:fillRect/>
          </a:stretch>
        </p:blipFill>
        <p:spPr>
          <a:xfrm>
            <a:off x="0" y="833120"/>
            <a:ext cx="12192000" cy="6024880"/>
          </a:xfrm>
          <a:prstGeom prst="rect">
            <a:avLst/>
          </a:prstGeom>
        </p:spPr>
      </p:pic>
      <p:sp>
        <p:nvSpPr>
          <p:cNvPr id="8" name="TextBox 7">
            <a:extLst>
              <a:ext uri="{FF2B5EF4-FFF2-40B4-BE49-F238E27FC236}">
                <a16:creationId xmlns:a16="http://schemas.microsoft.com/office/drawing/2014/main" id="{9CF5CB85-96B7-7425-BDA2-7DE6FC04045B}"/>
              </a:ext>
            </a:extLst>
          </p:cNvPr>
          <p:cNvSpPr txBox="1"/>
          <p:nvPr/>
        </p:nvSpPr>
        <p:spPr>
          <a:xfrm>
            <a:off x="304799" y="1097280"/>
            <a:ext cx="11688418" cy="523220"/>
          </a:xfrm>
          <a:prstGeom prst="rect">
            <a:avLst/>
          </a:prstGeom>
          <a:noFill/>
        </p:spPr>
        <p:txBody>
          <a:bodyPr wrap="square" rtlCol="0">
            <a:spAutoFit/>
          </a:bodyPr>
          <a:lstStyle/>
          <a:p>
            <a:r>
              <a:rPr lang="en-US" sz="2800" dirty="0">
                <a:solidFill>
                  <a:schemeClr val="bg1"/>
                </a:solidFill>
              </a:rPr>
              <a:t>Let's take an example array of random array = [19, 7, 15, 12, 16, 18, 4, 11,13] </a:t>
            </a:r>
            <a:endParaRPr lang="en-ID" sz="2800" dirty="0">
              <a:solidFill>
                <a:schemeClr val="bg1"/>
              </a:solidFill>
            </a:endParaRPr>
          </a:p>
        </p:txBody>
      </p:sp>
      <p:sp>
        <p:nvSpPr>
          <p:cNvPr id="10" name="Rectangle 9">
            <a:extLst>
              <a:ext uri="{FF2B5EF4-FFF2-40B4-BE49-F238E27FC236}">
                <a16:creationId xmlns:a16="http://schemas.microsoft.com/office/drawing/2014/main" id="{3591816E-CAF5-DE43-E930-2A1FC99F343B}"/>
              </a:ext>
            </a:extLst>
          </p:cNvPr>
          <p:cNvSpPr/>
          <p:nvPr/>
        </p:nvSpPr>
        <p:spPr>
          <a:xfrm>
            <a:off x="1441450"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7</a:t>
            </a:r>
            <a:endParaRPr lang="en-ID" sz="1800" b="1" dirty="0">
              <a:solidFill>
                <a:schemeClr val="tx1"/>
              </a:solidFill>
            </a:endParaRPr>
          </a:p>
        </p:txBody>
      </p:sp>
      <p:sp>
        <p:nvSpPr>
          <p:cNvPr id="11" name="Rectangle 10">
            <a:extLst>
              <a:ext uri="{FF2B5EF4-FFF2-40B4-BE49-F238E27FC236}">
                <a16:creationId xmlns:a16="http://schemas.microsoft.com/office/drawing/2014/main" id="{A54D2625-2F32-5366-8A4D-2C30FC54E87F}"/>
              </a:ext>
            </a:extLst>
          </p:cNvPr>
          <p:cNvSpPr/>
          <p:nvPr/>
        </p:nvSpPr>
        <p:spPr>
          <a:xfrm>
            <a:off x="471170" y="169411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19</a:t>
            </a:r>
            <a:endParaRPr lang="en-ID" sz="1800" b="1" dirty="0">
              <a:solidFill>
                <a:schemeClr val="tx1"/>
              </a:solidFill>
            </a:endParaRPr>
          </a:p>
        </p:txBody>
      </p:sp>
      <p:sp>
        <p:nvSpPr>
          <p:cNvPr id="12" name="Rectangle 11">
            <a:extLst>
              <a:ext uri="{FF2B5EF4-FFF2-40B4-BE49-F238E27FC236}">
                <a16:creationId xmlns:a16="http://schemas.microsoft.com/office/drawing/2014/main" id="{FEBB2575-F049-64F4-66F6-DEF8862C6C50}"/>
              </a:ext>
            </a:extLst>
          </p:cNvPr>
          <p:cNvSpPr/>
          <p:nvPr/>
        </p:nvSpPr>
        <p:spPr>
          <a:xfrm>
            <a:off x="2407285"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15</a:t>
            </a:r>
            <a:endParaRPr lang="en-ID" sz="1800" b="1" dirty="0">
              <a:solidFill>
                <a:schemeClr val="tx1"/>
              </a:solidFill>
            </a:endParaRPr>
          </a:p>
        </p:txBody>
      </p:sp>
      <p:sp>
        <p:nvSpPr>
          <p:cNvPr id="14" name="Rectangle 13">
            <a:extLst>
              <a:ext uri="{FF2B5EF4-FFF2-40B4-BE49-F238E27FC236}">
                <a16:creationId xmlns:a16="http://schemas.microsoft.com/office/drawing/2014/main" id="{7D0A4AE9-CFF9-CDD5-1E6C-73BFD4F9B159}"/>
              </a:ext>
            </a:extLst>
          </p:cNvPr>
          <p:cNvSpPr/>
          <p:nvPr/>
        </p:nvSpPr>
        <p:spPr>
          <a:xfrm>
            <a:off x="3373120"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12</a:t>
            </a:r>
            <a:endParaRPr lang="en-ID" sz="1800" b="1" dirty="0">
              <a:solidFill>
                <a:schemeClr val="tx1"/>
              </a:solidFill>
            </a:endParaRPr>
          </a:p>
        </p:txBody>
      </p:sp>
      <p:sp>
        <p:nvSpPr>
          <p:cNvPr id="15" name="Rectangle 14">
            <a:extLst>
              <a:ext uri="{FF2B5EF4-FFF2-40B4-BE49-F238E27FC236}">
                <a16:creationId xmlns:a16="http://schemas.microsoft.com/office/drawing/2014/main" id="{20099A26-D77B-7FEB-6CB3-B7EF0E7B6A92}"/>
              </a:ext>
            </a:extLst>
          </p:cNvPr>
          <p:cNvSpPr/>
          <p:nvPr/>
        </p:nvSpPr>
        <p:spPr>
          <a:xfrm>
            <a:off x="4324350" y="169411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16</a:t>
            </a:r>
            <a:endParaRPr lang="en-ID" sz="1800" b="1" dirty="0">
              <a:solidFill>
                <a:schemeClr val="tx1"/>
              </a:solidFill>
            </a:endParaRPr>
          </a:p>
        </p:txBody>
      </p:sp>
      <p:sp>
        <p:nvSpPr>
          <p:cNvPr id="16" name="Rectangle 15">
            <a:extLst>
              <a:ext uri="{FF2B5EF4-FFF2-40B4-BE49-F238E27FC236}">
                <a16:creationId xmlns:a16="http://schemas.microsoft.com/office/drawing/2014/main" id="{C173F195-6B72-F571-862E-69EB4AE4F605}"/>
              </a:ext>
            </a:extLst>
          </p:cNvPr>
          <p:cNvSpPr/>
          <p:nvPr/>
        </p:nvSpPr>
        <p:spPr>
          <a:xfrm>
            <a:off x="5292725"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18</a:t>
            </a:r>
            <a:endParaRPr lang="en-ID" sz="1800" b="1" dirty="0">
              <a:solidFill>
                <a:schemeClr val="tx1"/>
              </a:solidFill>
            </a:endParaRPr>
          </a:p>
        </p:txBody>
      </p:sp>
      <p:sp>
        <p:nvSpPr>
          <p:cNvPr id="17" name="Rectangle 16">
            <a:extLst>
              <a:ext uri="{FF2B5EF4-FFF2-40B4-BE49-F238E27FC236}">
                <a16:creationId xmlns:a16="http://schemas.microsoft.com/office/drawing/2014/main" id="{D849F525-CCC1-18DC-9A0D-0A5490CA9547}"/>
              </a:ext>
            </a:extLst>
          </p:cNvPr>
          <p:cNvSpPr/>
          <p:nvPr/>
        </p:nvSpPr>
        <p:spPr>
          <a:xfrm>
            <a:off x="6235700"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4</a:t>
            </a:r>
            <a:endParaRPr lang="en-ID" sz="1800" b="1" dirty="0">
              <a:solidFill>
                <a:schemeClr val="tx1"/>
              </a:solidFill>
            </a:endParaRPr>
          </a:p>
        </p:txBody>
      </p:sp>
      <p:sp>
        <p:nvSpPr>
          <p:cNvPr id="18" name="Rectangle 17">
            <a:extLst>
              <a:ext uri="{FF2B5EF4-FFF2-40B4-BE49-F238E27FC236}">
                <a16:creationId xmlns:a16="http://schemas.microsoft.com/office/drawing/2014/main" id="{23DBE14B-AFAD-C208-1EE2-1A315B25463B}"/>
              </a:ext>
            </a:extLst>
          </p:cNvPr>
          <p:cNvSpPr/>
          <p:nvPr/>
        </p:nvSpPr>
        <p:spPr>
          <a:xfrm>
            <a:off x="7213600" y="1709173"/>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11</a:t>
            </a:r>
            <a:endParaRPr lang="en-ID" sz="1800" b="1" dirty="0">
              <a:solidFill>
                <a:schemeClr val="tx1"/>
              </a:solidFill>
            </a:endParaRPr>
          </a:p>
        </p:txBody>
      </p:sp>
      <p:sp>
        <p:nvSpPr>
          <p:cNvPr id="22" name="Rectangle 21">
            <a:extLst>
              <a:ext uri="{FF2B5EF4-FFF2-40B4-BE49-F238E27FC236}">
                <a16:creationId xmlns:a16="http://schemas.microsoft.com/office/drawing/2014/main" id="{19ECCB9F-A4A7-03F3-148A-10D8C2885F22}"/>
              </a:ext>
            </a:extLst>
          </p:cNvPr>
          <p:cNvSpPr/>
          <p:nvPr/>
        </p:nvSpPr>
        <p:spPr>
          <a:xfrm>
            <a:off x="8164830"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13</a:t>
            </a:r>
            <a:endParaRPr lang="en-ID" sz="1800" b="1" dirty="0">
              <a:solidFill>
                <a:schemeClr val="tx1"/>
              </a:solidFill>
            </a:endParaRPr>
          </a:p>
        </p:txBody>
      </p:sp>
      <p:cxnSp>
        <p:nvCxnSpPr>
          <p:cNvPr id="26" name="Straight Arrow Connector 25">
            <a:extLst>
              <a:ext uri="{FF2B5EF4-FFF2-40B4-BE49-F238E27FC236}">
                <a16:creationId xmlns:a16="http://schemas.microsoft.com/office/drawing/2014/main" id="{D47FF935-AB0C-5AC2-E59F-D351CDB605DE}"/>
              </a:ext>
            </a:extLst>
          </p:cNvPr>
          <p:cNvCxnSpPr>
            <a:cxnSpLocks/>
          </p:cNvCxnSpPr>
          <p:nvPr/>
        </p:nvCxnSpPr>
        <p:spPr>
          <a:xfrm flipH="1" flipV="1">
            <a:off x="8869682" y="2375887"/>
            <a:ext cx="1503678" cy="245393"/>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B49AF071-A758-B488-1D60-1B8A887FC5B2}"/>
              </a:ext>
            </a:extLst>
          </p:cNvPr>
          <p:cNvSpPr txBox="1"/>
          <p:nvPr/>
        </p:nvSpPr>
        <p:spPr>
          <a:xfrm>
            <a:off x="10485120" y="2498583"/>
            <a:ext cx="1625600" cy="646331"/>
          </a:xfrm>
          <a:prstGeom prst="rect">
            <a:avLst/>
          </a:prstGeom>
          <a:noFill/>
        </p:spPr>
        <p:txBody>
          <a:bodyPr wrap="square" rtlCol="0">
            <a:spAutoFit/>
          </a:bodyPr>
          <a:lstStyle/>
          <a:p>
            <a:r>
              <a:rPr lang="en-US" dirty="0">
                <a:solidFill>
                  <a:schemeClr val="bg1"/>
                </a:solidFill>
              </a:rPr>
              <a:t>Here we took the 13 as Pivot </a:t>
            </a:r>
            <a:endParaRPr lang="en-ID" dirty="0">
              <a:solidFill>
                <a:schemeClr val="bg1"/>
              </a:solidFill>
            </a:endParaRPr>
          </a:p>
        </p:txBody>
      </p:sp>
      <p:sp>
        <p:nvSpPr>
          <p:cNvPr id="36" name="Rectangle 35">
            <a:extLst>
              <a:ext uri="{FF2B5EF4-FFF2-40B4-BE49-F238E27FC236}">
                <a16:creationId xmlns:a16="http://schemas.microsoft.com/office/drawing/2014/main" id="{CE6EC74F-EAC6-8BB9-18DC-F5258C563A70}"/>
              </a:ext>
            </a:extLst>
          </p:cNvPr>
          <p:cNvSpPr/>
          <p:nvPr/>
        </p:nvSpPr>
        <p:spPr>
          <a:xfrm>
            <a:off x="4498009" y="2809642"/>
            <a:ext cx="924560" cy="523220"/>
          </a:xfrm>
          <a:prstGeom prst="rect">
            <a:avLst/>
          </a:prstGeom>
          <a:solidFill>
            <a:schemeClr val="bg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13</a:t>
            </a:r>
            <a:endParaRPr lang="en-ID" sz="1800" b="1" dirty="0">
              <a:solidFill>
                <a:schemeClr val="tx1"/>
              </a:solidFill>
            </a:endParaRPr>
          </a:p>
        </p:txBody>
      </p:sp>
      <p:sp>
        <p:nvSpPr>
          <p:cNvPr id="37" name="Rectangle 36">
            <a:extLst>
              <a:ext uri="{FF2B5EF4-FFF2-40B4-BE49-F238E27FC236}">
                <a16:creationId xmlns:a16="http://schemas.microsoft.com/office/drawing/2014/main" id="{7D76C38B-AC3F-8388-47B5-3359388B9E13}"/>
              </a:ext>
            </a:extLst>
          </p:cNvPr>
          <p:cNvSpPr/>
          <p:nvPr/>
        </p:nvSpPr>
        <p:spPr>
          <a:xfrm>
            <a:off x="228872" y="281565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7</a:t>
            </a:r>
            <a:endParaRPr lang="en-ID" sz="1800" b="1" dirty="0">
              <a:solidFill>
                <a:schemeClr val="tx1"/>
              </a:solidFill>
            </a:endParaRPr>
          </a:p>
        </p:txBody>
      </p:sp>
      <p:sp>
        <p:nvSpPr>
          <p:cNvPr id="38" name="Rectangle 37">
            <a:extLst>
              <a:ext uri="{FF2B5EF4-FFF2-40B4-BE49-F238E27FC236}">
                <a16:creationId xmlns:a16="http://schemas.microsoft.com/office/drawing/2014/main" id="{DC5F329B-EC8F-A80D-F574-2E9F15543B26}"/>
              </a:ext>
            </a:extLst>
          </p:cNvPr>
          <p:cNvSpPr/>
          <p:nvPr/>
        </p:nvSpPr>
        <p:spPr>
          <a:xfrm>
            <a:off x="1199787" y="2812997"/>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12</a:t>
            </a:r>
            <a:endParaRPr lang="en-ID" sz="1800" b="1" dirty="0">
              <a:solidFill>
                <a:schemeClr val="tx1"/>
              </a:solidFill>
            </a:endParaRPr>
          </a:p>
        </p:txBody>
      </p:sp>
      <p:sp>
        <p:nvSpPr>
          <p:cNvPr id="39" name="Rectangle 38">
            <a:extLst>
              <a:ext uri="{FF2B5EF4-FFF2-40B4-BE49-F238E27FC236}">
                <a16:creationId xmlns:a16="http://schemas.microsoft.com/office/drawing/2014/main" id="{350D8F54-CAF0-CF25-AAB6-E9EEB4CB3FD5}"/>
              </a:ext>
            </a:extLst>
          </p:cNvPr>
          <p:cNvSpPr/>
          <p:nvPr/>
        </p:nvSpPr>
        <p:spPr>
          <a:xfrm>
            <a:off x="2211342" y="280964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4</a:t>
            </a:r>
            <a:endParaRPr lang="en-ID" sz="1800" b="1" dirty="0">
              <a:solidFill>
                <a:schemeClr val="tx1"/>
              </a:solidFill>
            </a:endParaRPr>
          </a:p>
        </p:txBody>
      </p:sp>
      <p:sp>
        <p:nvSpPr>
          <p:cNvPr id="40" name="Rectangle 39">
            <a:extLst>
              <a:ext uri="{FF2B5EF4-FFF2-40B4-BE49-F238E27FC236}">
                <a16:creationId xmlns:a16="http://schemas.microsoft.com/office/drawing/2014/main" id="{2208AFD8-B984-348A-D6A0-FE2A50CB6249}"/>
              </a:ext>
            </a:extLst>
          </p:cNvPr>
          <p:cNvSpPr/>
          <p:nvPr/>
        </p:nvSpPr>
        <p:spPr>
          <a:xfrm>
            <a:off x="3203847" y="280964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11</a:t>
            </a:r>
            <a:endParaRPr lang="en-ID" sz="1800" b="1" dirty="0">
              <a:solidFill>
                <a:schemeClr val="tx1"/>
              </a:solidFill>
            </a:endParaRPr>
          </a:p>
        </p:txBody>
      </p:sp>
      <p:sp>
        <p:nvSpPr>
          <p:cNvPr id="41" name="Rectangle 40">
            <a:extLst>
              <a:ext uri="{FF2B5EF4-FFF2-40B4-BE49-F238E27FC236}">
                <a16:creationId xmlns:a16="http://schemas.microsoft.com/office/drawing/2014/main" id="{06A82D7E-5DAA-BC30-3411-06561F597559}"/>
              </a:ext>
            </a:extLst>
          </p:cNvPr>
          <p:cNvSpPr/>
          <p:nvPr/>
        </p:nvSpPr>
        <p:spPr>
          <a:xfrm>
            <a:off x="5723125" y="2789865"/>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18</a:t>
            </a:r>
            <a:endParaRPr lang="en-ID" sz="1800" b="1" dirty="0">
              <a:solidFill>
                <a:schemeClr val="tx1"/>
              </a:solidFill>
            </a:endParaRPr>
          </a:p>
        </p:txBody>
      </p:sp>
      <p:sp>
        <p:nvSpPr>
          <p:cNvPr id="42" name="Rectangle 41">
            <a:extLst>
              <a:ext uri="{FF2B5EF4-FFF2-40B4-BE49-F238E27FC236}">
                <a16:creationId xmlns:a16="http://schemas.microsoft.com/office/drawing/2014/main" id="{484A8410-998C-4A1A-2C01-D0C90B547EC5}"/>
              </a:ext>
            </a:extLst>
          </p:cNvPr>
          <p:cNvSpPr/>
          <p:nvPr/>
        </p:nvSpPr>
        <p:spPr>
          <a:xfrm>
            <a:off x="6694040" y="2786713"/>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15</a:t>
            </a:r>
            <a:endParaRPr lang="en-ID" sz="1800" b="1" dirty="0">
              <a:solidFill>
                <a:schemeClr val="tx1"/>
              </a:solidFill>
            </a:endParaRPr>
          </a:p>
        </p:txBody>
      </p:sp>
      <p:sp>
        <p:nvSpPr>
          <p:cNvPr id="43" name="Rectangle 42">
            <a:extLst>
              <a:ext uri="{FF2B5EF4-FFF2-40B4-BE49-F238E27FC236}">
                <a16:creationId xmlns:a16="http://schemas.microsoft.com/office/drawing/2014/main" id="{451B3D80-BAAF-BAF9-2CE3-CD62CEE6D628}"/>
              </a:ext>
            </a:extLst>
          </p:cNvPr>
          <p:cNvSpPr/>
          <p:nvPr/>
        </p:nvSpPr>
        <p:spPr>
          <a:xfrm>
            <a:off x="7705595" y="2786713"/>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19</a:t>
            </a:r>
            <a:endParaRPr lang="en-ID" sz="1800" b="1" dirty="0">
              <a:solidFill>
                <a:schemeClr val="tx1"/>
              </a:solidFill>
            </a:endParaRPr>
          </a:p>
        </p:txBody>
      </p:sp>
      <p:sp>
        <p:nvSpPr>
          <p:cNvPr id="44" name="Rectangle 43">
            <a:extLst>
              <a:ext uri="{FF2B5EF4-FFF2-40B4-BE49-F238E27FC236}">
                <a16:creationId xmlns:a16="http://schemas.microsoft.com/office/drawing/2014/main" id="{EE4A0F2E-A1CB-766A-901E-CFD64E0EF8A6}"/>
              </a:ext>
            </a:extLst>
          </p:cNvPr>
          <p:cNvSpPr/>
          <p:nvPr/>
        </p:nvSpPr>
        <p:spPr>
          <a:xfrm>
            <a:off x="8698100" y="2786713"/>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16</a:t>
            </a:r>
            <a:endParaRPr lang="en-ID" sz="1800" b="1" dirty="0">
              <a:solidFill>
                <a:schemeClr val="tx1"/>
              </a:solidFill>
            </a:endParaRPr>
          </a:p>
        </p:txBody>
      </p:sp>
      <p:sp>
        <p:nvSpPr>
          <p:cNvPr id="55" name="Rectangle 54">
            <a:extLst>
              <a:ext uri="{FF2B5EF4-FFF2-40B4-BE49-F238E27FC236}">
                <a16:creationId xmlns:a16="http://schemas.microsoft.com/office/drawing/2014/main" id="{E2E70ABA-FD8F-2BAF-0C7F-56A63D2BACB3}"/>
              </a:ext>
            </a:extLst>
          </p:cNvPr>
          <p:cNvSpPr/>
          <p:nvPr/>
        </p:nvSpPr>
        <p:spPr>
          <a:xfrm>
            <a:off x="179231" y="437550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7</a:t>
            </a:r>
            <a:endParaRPr lang="en-ID" sz="1800" b="1" dirty="0">
              <a:solidFill>
                <a:schemeClr val="tx1"/>
              </a:solidFill>
            </a:endParaRPr>
          </a:p>
        </p:txBody>
      </p:sp>
      <p:sp>
        <p:nvSpPr>
          <p:cNvPr id="56" name="Rectangle 55">
            <a:extLst>
              <a:ext uri="{FF2B5EF4-FFF2-40B4-BE49-F238E27FC236}">
                <a16:creationId xmlns:a16="http://schemas.microsoft.com/office/drawing/2014/main" id="{E8E2CCC4-E5FF-CE07-C46B-EFA891135A49}"/>
              </a:ext>
            </a:extLst>
          </p:cNvPr>
          <p:cNvSpPr/>
          <p:nvPr/>
        </p:nvSpPr>
        <p:spPr>
          <a:xfrm>
            <a:off x="3628428" y="449170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12</a:t>
            </a:r>
            <a:endParaRPr lang="en-ID" sz="1800" b="1" dirty="0">
              <a:solidFill>
                <a:schemeClr val="tx1"/>
              </a:solidFill>
            </a:endParaRPr>
          </a:p>
        </p:txBody>
      </p:sp>
      <p:sp>
        <p:nvSpPr>
          <p:cNvPr id="57" name="Rectangle 56">
            <a:extLst>
              <a:ext uri="{FF2B5EF4-FFF2-40B4-BE49-F238E27FC236}">
                <a16:creationId xmlns:a16="http://schemas.microsoft.com/office/drawing/2014/main" id="{E4768E0B-55B8-B18B-CF6E-76F89FC0B8F9}"/>
              </a:ext>
            </a:extLst>
          </p:cNvPr>
          <p:cNvSpPr/>
          <p:nvPr/>
        </p:nvSpPr>
        <p:spPr>
          <a:xfrm>
            <a:off x="1150146" y="4376283"/>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4</a:t>
            </a:r>
            <a:endParaRPr lang="en-ID" sz="1800" b="1" dirty="0">
              <a:solidFill>
                <a:schemeClr val="tx1"/>
              </a:solidFill>
            </a:endParaRPr>
          </a:p>
        </p:txBody>
      </p:sp>
      <p:sp>
        <p:nvSpPr>
          <p:cNvPr id="58" name="Rectangle 57">
            <a:extLst>
              <a:ext uri="{FF2B5EF4-FFF2-40B4-BE49-F238E27FC236}">
                <a16:creationId xmlns:a16="http://schemas.microsoft.com/office/drawing/2014/main" id="{2DB9A39E-EBBA-1264-F693-C2765ADFC123}"/>
              </a:ext>
            </a:extLst>
          </p:cNvPr>
          <p:cNvSpPr/>
          <p:nvPr/>
        </p:nvSpPr>
        <p:spPr>
          <a:xfrm>
            <a:off x="2375262" y="4066540"/>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11</a:t>
            </a:r>
            <a:endParaRPr lang="en-ID" sz="1800" b="1" dirty="0">
              <a:solidFill>
                <a:schemeClr val="tx1"/>
              </a:solidFill>
            </a:endParaRPr>
          </a:p>
        </p:txBody>
      </p:sp>
      <p:sp>
        <p:nvSpPr>
          <p:cNvPr id="59" name="Rectangle 58">
            <a:extLst>
              <a:ext uri="{FF2B5EF4-FFF2-40B4-BE49-F238E27FC236}">
                <a16:creationId xmlns:a16="http://schemas.microsoft.com/office/drawing/2014/main" id="{6D4B9439-78C5-EF5B-EF75-535CAD3DC4C3}"/>
              </a:ext>
            </a:extLst>
          </p:cNvPr>
          <p:cNvSpPr/>
          <p:nvPr/>
        </p:nvSpPr>
        <p:spPr>
          <a:xfrm>
            <a:off x="8138160" y="4204134"/>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18</a:t>
            </a:r>
            <a:endParaRPr lang="en-ID" sz="1800" b="1" dirty="0">
              <a:solidFill>
                <a:schemeClr val="tx1"/>
              </a:solidFill>
            </a:endParaRPr>
          </a:p>
        </p:txBody>
      </p:sp>
      <p:sp>
        <p:nvSpPr>
          <p:cNvPr id="60" name="Rectangle 59">
            <a:extLst>
              <a:ext uri="{FF2B5EF4-FFF2-40B4-BE49-F238E27FC236}">
                <a16:creationId xmlns:a16="http://schemas.microsoft.com/office/drawing/2014/main" id="{6C633D1F-8D74-D6B3-4F5A-67509F2ED3D7}"/>
              </a:ext>
            </a:extLst>
          </p:cNvPr>
          <p:cNvSpPr/>
          <p:nvPr/>
        </p:nvSpPr>
        <p:spPr>
          <a:xfrm>
            <a:off x="5431932" y="424820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15</a:t>
            </a:r>
            <a:endParaRPr lang="en-ID" sz="1800" b="1" dirty="0">
              <a:solidFill>
                <a:schemeClr val="tx1"/>
              </a:solidFill>
            </a:endParaRPr>
          </a:p>
        </p:txBody>
      </p:sp>
      <p:sp>
        <p:nvSpPr>
          <p:cNvPr id="61" name="Rectangle 60">
            <a:extLst>
              <a:ext uri="{FF2B5EF4-FFF2-40B4-BE49-F238E27FC236}">
                <a16:creationId xmlns:a16="http://schemas.microsoft.com/office/drawing/2014/main" id="{A1988A39-DCE7-F8B4-D719-9AF860A6CB4D}"/>
              </a:ext>
            </a:extLst>
          </p:cNvPr>
          <p:cNvSpPr/>
          <p:nvPr/>
        </p:nvSpPr>
        <p:spPr>
          <a:xfrm>
            <a:off x="9089390" y="423672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19</a:t>
            </a:r>
            <a:endParaRPr lang="en-ID" sz="1800" b="1" dirty="0">
              <a:solidFill>
                <a:schemeClr val="tx1"/>
              </a:solidFill>
            </a:endParaRPr>
          </a:p>
        </p:txBody>
      </p:sp>
      <p:sp>
        <p:nvSpPr>
          <p:cNvPr id="62" name="Rectangle 61">
            <a:extLst>
              <a:ext uri="{FF2B5EF4-FFF2-40B4-BE49-F238E27FC236}">
                <a16:creationId xmlns:a16="http://schemas.microsoft.com/office/drawing/2014/main" id="{77A4D98E-CC2F-DDE2-B771-05ED7DD7232F}"/>
              </a:ext>
            </a:extLst>
          </p:cNvPr>
          <p:cNvSpPr/>
          <p:nvPr/>
        </p:nvSpPr>
        <p:spPr>
          <a:xfrm>
            <a:off x="6954692" y="396848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16</a:t>
            </a:r>
            <a:endParaRPr lang="en-ID" sz="1800" b="1" dirty="0">
              <a:solidFill>
                <a:schemeClr val="tx1"/>
              </a:solidFill>
            </a:endParaRPr>
          </a:p>
        </p:txBody>
      </p:sp>
      <p:sp>
        <p:nvSpPr>
          <p:cNvPr id="64" name="Rectangle 63">
            <a:extLst>
              <a:ext uri="{FF2B5EF4-FFF2-40B4-BE49-F238E27FC236}">
                <a16:creationId xmlns:a16="http://schemas.microsoft.com/office/drawing/2014/main" id="{4CCEAADB-568E-1B4F-A3C6-08D8BF446C53}"/>
              </a:ext>
            </a:extLst>
          </p:cNvPr>
          <p:cNvSpPr/>
          <p:nvPr/>
        </p:nvSpPr>
        <p:spPr>
          <a:xfrm>
            <a:off x="1221753" y="5673734"/>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7</a:t>
            </a:r>
            <a:endParaRPr lang="en-ID" sz="1800" b="1" dirty="0">
              <a:solidFill>
                <a:schemeClr val="tx1"/>
              </a:solidFill>
            </a:endParaRPr>
          </a:p>
        </p:txBody>
      </p:sp>
      <p:sp>
        <p:nvSpPr>
          <p:cNvPr id="66" name="Rectangle 65">
            <a:extLst>
              <a:ext uri="{FF2B5EF4-FFF2-40B4-BE49-F238E27FC236}">
                <a16:creationId xmlns:a16="http://schemas.microsoft.com/office/drawing/2014/main" id="{AE6AA27A-C6FA-0452-73E6-EC07A899AFC0}"/>
              </a:ext>
            </a:extLst>
          </p:cNvPr>
          <p:cNvSpPr/>
          <p:nvPr/>
        </p:nvSpPr>
        <p:spPr>
          <a:xfrm>
            <a:off x="179231" y="5673734"/>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4</a:t>
            </a:r>
            <a:endParaRPr lang="en-ID" sz="1800" b="1" dirty="0">
              <a:solidFill>
                <a:schemeClr val="tx1"/>
              </a:solidFill>
            </a:endParaRPr>
          </a:p>
        </p:txBody>
      </p:sp>
      <p:sp>
        <p:nvSpPr>
          <p:cNvPr id="68" name="Rectangle 67">
            <a:extLst>
              <a:ext uri="{FF2B5EF4-FFF2-40B4-BE49-F238E27FC236}">
                <a16:creationId xmlns:a16="http://schemas.microsoft.com/office/drawing/2014/main" id="{841A628A-D702-F45F-B9D9-FB1128C9CA30}"/>
              </a:ext>
            </a:extLst>
          </p:cNvPr>
          <p:cNvSpPr/>
          <p:nvPr/>
        </p:nvSpPr>
        <p:spPr>
          <a:xfrm>
            <a:off x="6463772" y="5569910"/>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18</a:t>
            </a:r>
            <a:endParaRPr lang="en-ID" sz="1800" b="1" dirty="0">
              <a:solidFill>
                <a:schemeClr val="tx1"/>
              </a:solidFill>
            </a:endParaRPr>
          </a:p>
        </p:txBody>
      </p:sp>
      <p:sp>
        <p:nvSpPr>
          <p:cNvPr id="70" name="Rectangle 69">
            <a:extLst>
              <a:ext uri="{FF2B5EF4-FFF2-40B4-BE49-F238E27FC236}">
                <a16:creationId xmlns:a16="http://schemas.microsoft.com/office/drawing/2014/main" id="{69742F5F-3ECA-742B-19B7-38FD3D14C906}"/>
              </a:ext>
            </a:extLst>
          </p:cNvPr>
          <p:cNvSpPr/>
          <p:nvPr/>
        </p:nvSpPr>
        <p:spPr>
          <a:xfrm>
            <a:off x="7865805" y="5633716"/>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19</a:t>
            </a:r>
            <a:endParaRPr lang="en-ID" sz="1800" b="1" dirty="0">
              <a:solidFill>
                <a:schemeClr val="tx1"/>
              </a:solidFill>
            </a:endParaRPr>
          </a:p>
        </p:txBody>
      </p:sp>
      <p:cxnSp>
        <p:nvCxnSpPr>
          <p:cNvPr id="82" name="Straight Arrow Connector 81">
            <a:extLst>
              <a:ext uri="{FF2B5EF4-FFF2-40B4-BE49-F238E27FC236}">
                <a16:creationId xmlns:a16="http://schemas.microsoft.com/office/drawing/2014/main" id="{0F49CC59-2E85-F49D-6A41-618DCBB5CBB9}"/>
              </a:ext>
            </a:extLst>
          </p:cNvPr>
          <p:cNvCxnSpPr>
            <a:cxnSpLocks/>
          </p:cNvCxnSpPr>
          <p:nvPr/>
        </p:nvCxnSpPr>
        <p:spPr>
          <a:xfrm flipH="1">
            <a:off x="2869565" y="2243042"/>
            <a:ext cx="1221143" cy="475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3" name="Straight Arrow Connector 82">
            <a:extLst>
              <a:ext uri="{FF2B5EF4-FFF2-40B4-BE49-F238E27FC236}">
                <a16:creationId xmlns:a16="http://schemas.microsoft.com/office/drawing/2014/main" id="{5989EAA3-2AE4-AC9C-68E7-D7C36BD326F9}"/>
              </a:ext>
            </a:extLst>
          </p:cNvPr>
          <p:cNvCxnSpPr>
            <a:cxnSpLocks/>
          </p:cNvCxnSpPr>
          <p:nvPr/>
        </p:nvCxnSpPr>
        <p:spPr>
          <a:xfrm>
            <a:off x="6435394" y="2294708"/>
            <a:ext cx="1183206" cy="3485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4CE520F0-6BCF-9B28-1189-016F378D5234}"/>
              </a:ext>
            </a:extLst>
          </p:cNvPr>
          <p:cNvCxnSpPr>
            <a:cxnSpLocks/>
          </p:cNvCxnSpPr>
          <p:nvPr/>
        </p:nvCxnSpPr>
        <p:spPr>
          <a:xfrm flipH="1">
            <a:off x="1441450" y="3565614"/>
            <a:ext cx="769892" cy="5414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A82B0375-102C-6EE9-2E3E-1E8124168FC0}"/>
              </a:ext>
            </a:extLst>
          </p:cNvPr>
          <p:cNvCxnSpPr>
            <a:cxnSpLocks/>
          </p:cNvCxnSpPr>
          <p:nvPr/>
        </p:nvCxnSpPr>
        <p:spPr>
          <a:xfrm>
            <a:off x="8292870" y="3540044"/>
            <a:ext cx="994990" cy="4124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3" name="Straight Arrow Connector 92">
            <a:extLst>
              <a:ext uri="{FF2B5EF4-FFF2-40B4-BE49-F238E27FC236}">
                <a16:creationId xmlns:a16="http://schemas.microsoft.com/office/drawing/2014/main" id="{A208391A-CB32-56A1-4934-39E2A3BC534B}"/>
              </a:ext>
            </a:extLst>
          </p:cNvPr>
          <p:cNvCxnSpPr>
            <a:cxnSpLocks/>
          </p:cNvCxnSpPr>
          <p:nvPr/>
        </p:nvCxnSpPr>
        <p:spPr>
          <a:xfrm>
            <a:off x="3069771" y="3498617"/>
            <a:ext cx="1020937" cy="7495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6" name="Straight Arrow Connector 95">
            <a:extLst>
              <a:ext uri="{FF2B5EF4-FFF2-40B4-BE49-F238E27FC236}">
                <a16:creationId xmlns:a16="http://schemas.microsoft.com/office/drawing/2014/main" id="{6F29CA6B-5396-2323-1C9A-023C08AFE2AB}"/>
              </a:ext>
            </a:extLst>
          </p:cNvPr>
          <p:cNvCxnSpPr>
            <a:cxnSpLocks/>
          </p:cNvCxnSpPr>
          <p:nvPr/>
        </p:nvCxnSpPr>
        <p:spPr>
          <a:xfrm flipH="1">
            <a:off x="5755005" y="3480161"/>
            <a:ext cx="892680" cy="5863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E475BEF6-962A-E88A-771F-96D1DC720DAA}"/>
              </a:ext>
            </a:extLst>
          </p:cNvPr>
          <p:cNvCxnSpPr>
            <a:cxnSpLocks/>
          </p:cNvCxnSpPr>
          <p:nvPr/>
        </p:nvCxnSpPr>
        <p:spPr>
          <a:xfrm flipH="1">
            <a:off x="853801" y="4954593"/>
            <a:ext cx="499979" cy="4829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0" name="Straight Arrow Connector 99">
            <a:extLst>
              <a:ext uri="{FF2B5EF4-FFF2-40B4-BE49-F238E27FC236}">
                <a16:creationId xmlns:a16="http://schemas.microsoft.com/office/drawing/2014/main" id="{6ABD6AE7-13ED-7FF5-1637-03B95A8643D5}"/>
              </a:ext>
            </a:extLst>
          </p:cNvPr>
          <p:cNvCxnSpPr>
            <a:cxnSpLocks/>
          </p:cNvCxnSpPr>
          <p:nvPr/>
        </p:nvCxnSpPr>
        <p:spPr>
          <a:xfrm>
            <a:off x="853801" y="4975922"/>
            <a:ext cx="587649" cy="4616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CB121EC7-8138-D01B-0D25-C3F5E63A43F5}"/>
              </a:ext>
            </a:extLst>
          </p:cNvPr>
          <p:cNvCxnSpPr/>
          <p:nvPr/>
        </p:nvCxnSpPr>
        <p:spPr>
          <a:xfrm flipH="1">
            <a:off x="7219334" y="5216289"/>
            <a:ext cx="499979" cy="282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5" name="Straight Arrow Connector 104">
            <a:extLst>
              <a:ext uri="{FF2B5EF4-FFF2-40B4-BE49-F238E27FC236}">
                <a16:creationId xmlns:a16="http://schemas.microsoft.com/office/drawing/2014/main" id="{0E34A0CE-4F1E-5E2D-7515-95ECF48C23B2}"/>
              </a:ext>
            </a:extLst>
          </p:cNvPr>
          <p:cNvCxnSpPr>
            <a:cxnSpLocks/>
          </p:cNvCxnSpPr>
          <p:nvPr/>
        </p:nvCxnSpPr>
        <p:spPr>
          <a:xfrm flipH="1">
            <a:off x="8425543" y="4857182"/>
            <a:ext cx="734837" cy="7455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9" name="Rectangle 108">
            <a:extLst>
              <a:ext uri="{FF2B5EF4-FFF2-40B4-BE49-F238E27FC236}">
                <a16:creationId xmlns:a16="http://schemas.microsoft.com/office/drawing/2014/main" id="{34F2E5D6-3878-1B7B-42F8-494265687284}"/>
              </a:ext>
            </a:extLst>
          </p:cNvPr>
          <p:cNvSpPr/>
          <p:nvPr/>
        </p:nvSpPr>
        <p:spPr>
          <a:xfrm>
            <a:off x="1147625" y="6269116"/>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7</a:t>
            </a:r>
            <a:endParaRPr lang="en-ID" sz="1800" b="1" dirty="0">
              <a:solidFill>
                <a:schemeClr val="tx1"/>
              </a:solidFill>
            </a:endParaRPr>
          </a:p>
        </p:txBody>
      </p:sp>
      <p:sp>
        <p:nvSpPr>
          <p:cNvPr id="110" name="Rectangle 109">
            <a:extLst>
              <a:ext uri="{FF2B5EF4-FFF2-40B4-BE49-F238E27FC236}">
                <a16:creationId xmlns:a16="http://schemas.microsoft.com/office/drawing/2014/main" id="{416D644D-DA67-D86B-F4DE-BB639E7D7DB2}"/>
              </a:ext>
            </a:extLst>
          </p:cNvPr>
          <p:cNvSpPr/>
          <p:nvPr/>
        </p:nvSpPr>
        <p:spPr>
          <a:xfrm>
            <a:off x="179231" y="628774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4</a:t>
            </a:r>
            <a:endParaRPr lang="en-ID" sz="1800" b="1" dirty="0">
              <a:solidFill>
                <a:schemeClr val="tx1"/>
              </a:solidFill>
            </a:endParaRPr>
          </a:p>
        </p:txBody>
      </p:sp>
      <p:sp>
        <p:nvSpPr>
          <p:cNvPr id="111" name="Rectangle 110">
            <a:extLst>
              <a:ext uri="{FF2B5EF4-FFF2-40B4-BE49-F238E27FC236}">
                <a16:creationId xmlns:a16="http://schemas.microsoft.com/office/drawing/2014/main" id="{461D93CA-2649-771A-29B0-86D29EBF66A2}"/>
              </a:ext>
            </a:extLst>
          </p:cNvPr>
          <p:cNvSpPr/>
          <p:nvPr/>
        </p:nvSpPr>
        <p:spPr>
          <a:xfrm>
            <a:off x="2135880" y="627479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11</a:t>
            </a:r>
            <a:endParaRPr lang="en-ID" sz="1800" b="1" dirty="0">
              <a:solidFill>
                <a:schemeClr val="tx1"/>
              </a:solidFill>
            </a:endParaRPr>
          </a:p>
        </p:txBody>
      </p:sp>
      <p:sp>
        <p:nvSpPr>
          <p:cNvPr id="112" name="Rectangle 111">
            <a:extLst>
              <a:ext uri="{FF2B5EF4-FFF2-40B4-BE49-F238E27FC236}">
                <a16:creationId xmlns:a16="http://schemas.microsoft.com/office/drawing/2014/main" id="{B4DDA29A-A814-600E-6299-74B2C9AC6893}"/>
              </a:ext>
            </a:extLst>
          </p:cNvPr>
          <p:cNvSpPr/>
          <p:nvPr/>
        </p:nvSpPr>
        <p:spPr>
          <a:xfrm>
            <a:off x="3104274" y="627494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12</a:t>
            </a:r>
            <a:endParaRPr lang="en-ID" sz="1800" b="1" dirty="0">
              <a:solidFill>
                <a:schemeClr val="tx1"/>
              </a:solidFill>
            </a:endParaRPr>
          </a:p>
        </p:txBody>
      </p:sp>
      <p:sp>
        <p:nvSpPr>
          <p:cNvPr id="113" name="Rectangle 112">
            <a:extLst>
              <a:ext uri="{FF2B5EF4-FFF2-40B4-BE49-F238E27FC236}">
                <a16:creationId xmlns:a16="http://schemas.microsoft.com/office/drawing/2014/main" id="{5CE40CF9-8A7D-885E-1CB2-D9B25062F59A}"/>
              </a:ext>
            </a:extLst>
          </p:cNvPr>
          <p:cNvSpPr/>
          <p:nvPr/>
        </p:nvSpPr>
        <p:spPr>
          <a:xfrm>
            <a:off x="4090708" y="628774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15</a:t>
            </a:r>
            <a:endParaRPr lang="en-ID" sz="1800" b="1" dirty="0">
              <a:solidFill>
                <a:schemeClr val="tx1"/>
              </a:solidFill>
            </a:endParaRPr>
          </a:p>
        </p:txBody>
      </p:sp>
      <p:sp>
        <p:nvSpPr>
          <p:cNvPr id="114" name="Rectangle 113">
            <a:extLst>
              <a:ext uri="{FF2B5EF4-FFF2-40B4-BE49-F238E27FC236}">
                <a16:creationId xmlns:a16="http://schemas.microsoft.com/office/drawing/2014/main" id="{A6F162EA-89A7-0B6D-B7F5-A7601C96130E}"/>
              </a:ext>
            </a:extLst>
          </p:cNvPr>
          <p:cNvSpPr/>
          <p:nvPr/>
        </p:nvSpPr>
        <p:spPr>
          <a:xfrm>
            <a:off x="5059102" y="628774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16</a:t>
            </a:r>
            <a:endParaRPr lang="en-ID" sz="1800" b="1" dirty="0">
              <a:solidFill>
                <a:schemeClr val="tx1"/>
              </a:solidFill>
            </a:endParaRPr>
          </a:p>
        </p:txBody>
      </p:sp>
      <p:sp>
        <p:nvSpPr>
          <p:cNvPr id="115" name="Rectangle 114">
            <a:extLst>
              <a:ext uri="{FF2B5EF4-FFF2-40B4-BE49-F238E27FC236}">
                <a16:creationId xmlns:a16="http://schemas.microsoft.com/office/drawing/2014/main" id="{CA31C1C3-7234-532B-563A-067C505FC5D3}"/>
              </a:ext>
            </a:extLst>
          </p:cNvPr>
          <p:cNvSpPr/>
          <p:nvPr/>
        </p:nvSpPr>
        <p:spPr>
          <a:xfrm>
            <a:off x="6072865" y="627479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18</a:t>
            </a:r>
            <a:endParaRPr lang="en-ID" sz="1800" b="1" dirty="0">
              <a:solidFill>
                <a:schemeClr val="tx1"/>
              </a:solidFill>
            </a:endParaRPr>
          </a:p>
        </p:txBody>
      </p:sp>
      <p:sp>
        <p:nvSpPr>
          <p:cNvPr id="116" name="Rectangle 115">
            <a:extLst>
              <a:ext uri="{FF2B5EF4-FFF2-40B4-BE49-F238E27FC236}">
                <a16:creationId xmlns:a16="http://schemas.microsoft.com/office/drawing/2014/main" id="{6389CB3A-8EBB-1718-A21E-38961B8C50E2}"/>
              </a:ext>
            </a:extLst>
          </p:cNvPr>
          <p:cNvSpPr/>
          <p:nvPr/>
        </p:nvSpPr>
        <p:spPr>
          <a:xfrm>
            <a:off x="7033791" y="628774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19</a:t>
            </a:r>
            <a:endParaRPr lang="en-ID" sz="1800" b="1" dirty="0">
              <a:solidFill>
                <a:schemeClr val="tx1"/>
              </a:solidFill>
            </a:endParaRPr>
          </a:p>
        </p:txBody>
      </p:sp>
    </p:spTree>
    <p:extLst>
      <p:ext uri="{BB962C8B-B14F-4D97-AF65-F5344CB8AC3E}">
        <p14:creationId xmlns:p14="http://schemas.microsoft.com/office/powerpoint/2010/main" val="31644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22"/>
                                        </p:tgtEl>
                                        <p:attrNameLst>
                                          <p:attrName>style.color</p:attrName>
                                        </p:attrNameLst>
                                      </p:cBhvr>
                                      <p:by>
                                        <p:hsl h="7200000" s="0" l="0"/>
                                      </p:by>
                                    </p:animClr>
                                    <p:animClr clrSpc="hsl" dir="cw">
                                      <p:cBhvr>
                                        <p:cTn id="7" dur="500" fill="hold"/>
                                        <p:tgtEl>
                                          <p:spTgt spid="22"/>
                                        </p:tgtEl>
                                        <p:attrNameLst>
                                          <p:attrName>fillcolor</p:attrName>
                                        </p:attrNameLst>
                                      </p:cBhvr>
                                      <p:by>
                                        <p:hsl h="7200000" s="0" l="0"/>
                                      </p:by>
                                    </p:animClr>
                                    <p:animClr clrSpc="hsl" dir="cw">
                                      <p:cBhvr>
                                        <p:cTn id="8" dur="500" fill="hold"/>
                                        <p:tgtEl>
                                          <p:spTgt spid="22"/>
                                        </p:tgtEl>
                                        <p:attrNameLst>
                                          <p:attrName>stroke.color</p:attrName>
                                        </p:attrNameLst>
                                      </p:cBhvr>
                                      <p:by>
                                        <p:hsl h="7200000" s="0" l="0"/>
                                      </p:by>
                                    </p:animClr>
                                    <p:set>
                                      <p:cBhvr>
                                        <p:cTn id="9" dur="500" fill="hold"/>
                                        <p:tgtEl>
                                          <p:spTgt spid="2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1" presetClass="emph" presetSubtype="0" fill="hold" grpId="0" nodeType="clickEffect">
                                  <p:stCondLst>
                                    <p:cond delay="0"/>
                                  </p:stCondLst>
                                  <p:childTnLst>
                                    <p:animClr clrSpc="hsl" dir="cw">
                                      <p:cBhvr override="childStyle">
                                        <p:cTn id="39" dur="500" fill="hold"/>
                                        <p:tgtEl>
                                          <p:spTgt spid="58"/>
                                        </p:tgtEl>
                                        <p:attrNameLst>
                                          <p:attrName>style.color</p:attrName>
                                        </p:attrNameLst>
                                      </p:cBhvr>
                                      <p:by>
                                        <p:hsl h="7200000" s="0" l="0"/>
                                      </p:by>
                                    </p:animClr>
                                    <p:animClr clrSpc="hsl" dir="cw">
                                      <p:cBhvr>
                                        <p:cTn id="40" dur="500" fill="hold"/>
                                        <p:tgtEl>
                                          <p:spTgt spid="58"/>
                                        </p:tgtEl>
                                        <p:attrNameLst>
                                          <p:attrName>fillcolor</p:attrName>
                                        </p:attrNameLst>
                                      </p:cBhvr>
                                      <p:by>
                                        <p:hsl h="7200000" s="0" l="0"/>
                                      </p:by>
                                    </p:animClr>
                                    <p:animClr clrSpc="hsl" dir="cw">
                                      <p:cBhvr>
                                        <p:cTn id="41" dur="500" fill="hold"/>
                                        <p:tgtEl>
                                          <p:spTgt spid="58"/>
                                        </p:tgtEl>
                                        <p:attrNameLst>
                                          <p:attrName>stroke.color</p:attrName>
                                        </p:attrNameLst>
                                      </p:cBhvr>
                                      <p:by>
                                        <p:hsl h="7200000" s="0" l="0"/>
                                      </p:by>
                                    </p:animClr>
                                    <p:set>
                                      <p:cBhvr>
                                        <p:cTn id="42" dur="500" fill="hold"/>
                                        <p:tgtEl>
                                          <p:spTgt spid="58"/>
                                        </p:tgtEl>
                                        <p:attrNameLst>
                                          <p:attrName>fill.type</p:attrName>
                                        </p:attrNameLst>
                                      </p:cBhvr>
                                      <p:to>
                                        <p:strVal val="solid"/>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1" presetClass="emph" presetSubtype="0" fill="hold" grpId="0" nodeType="clickEffect">
                                  <p:stCondLst>
                                    <p:cond delay="0"/>
                                  </p:stCondLst>
                                  <p:childTnLst>
                                    <p:animClr clrSpc="hsl" dir="cw">
                                      <p:cBhvr override="childStyle">
                                        <p:cTn id="52" dur="500" fill="hold"/>
                                        <p:tgtEl>
                                          <p:spTgt spid="62"/>
                                        </p:tgtEl>
                                        <p:attrNameLst>
                                          <p:attrName>style.color</p:attrName>
                                        </p:attrNameLst>
                                      </p:cBhvr>
                                      <p:by>
                                        <p:hsl h="7200000" s="0" l="0"/>
                                      </p:by>
                                    </p:animClr>
                                    <p:animClr clrSpc="hsl" dir="cw">
                                      <p:cBhvr>
                                        <p:cTn id="53" dur="500" fill="hold"/>
                                        <p:tgtEl>
                                          <p:spTgt spid="62"/>
                                        </p:tgtEl>
                                        <p:attrNameLst>
                                          <p:attrName>fillcolor</p:attrName>
                                        </p:attrNameLst>
                                      </p:cBhvr>
                                      <p:by>
                                        <p:hsl h="7200000" s="0" l="0"/>
                                      </p:by>
                                    </p:animClr>
                                    <p:animClr clrSpc="hsl" dir="cw">
                                      <p:cBhvr>
                                        <p:cTn id="54" dur="500" fill="hold"/>
                                        <p:tgtEl>
                                          <p:spTgt spid="62"/>
                                        </p:tgtEl>
                                        <p:attrNameLst>
                                          <p:attrName>stroke.color</p:attrName>
                                        </p:attrNameLst>
                                      </p:cBhvr>
                                      <p:by>
                                        <p:hsl h="7200000" s="0" l="0"/>
                                      </p:by>
                                    </p:animClr>
                                    <p:set>
                                      <p:cBhvr>
                                        <p:cTn id="55" dur="500" fill="hold"/>
                                        <p:tgtEl>
                                          <p:spTgt spid="62"/>
                                        </p:tgtEl>
                                        <p:attrNameLst>
                                          <p:attrName>fill.type</p:attrName>
                                        </p:attrNameLst>
                                      </p:cBhvr>
                                      <p:to>
                                        <p:strVal val="solid"/>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1" presetClass="emph" presetSubtype="0" fill="hold" grpId="0" nodeType="clickEffect">
                                  <p:stCondLst>
                                    <p:cond delay="0"/>
                                  </p:stCondLst>
                                  <p:childTnLst>
                                    <p:animClr clrSpc="hsl" dir="cw">
                                      <p:cBhvr override="childStyle">
                                        <p:cTn id="63" dur="500" fill="hold"/>
                                        <p:tgtEl>
                                          <p:spTgt spid="66"/>
                                        </p:tgtEl>
                                        <p:attrNameLst>
                                          <p:attrName>style.color</p:attrName>
                                        </p:attrNameLst>
                                      </p:cBhvr>
                                      <p:by>
                                        <p:hsl h="7200000" s="0" l="0"/>
                                      </p:by>
                                    </p:animClr>
                                    <p:animClr clrSpc="hsl" dir="cw">
                                      <p:cBhvr>
                                        <p:cTn id="64" dur="500" fill="hold"/>
                                        <p:tgtEl>
                                          <p:spTgt spid="66"/>
                                        </p:tgtEl>
                                        <p:attrNameLst>
                                          <p:attrName>fillcolor</p:attrName>
                                        </p:attrNameLst>
                                      </p:cBhvr>
                                      <p:by>
                                        <p:hsl h="7200000" s="0" l="0"/>
                                      </p:by>
                                    </p:animClr>
                                    <p:animClr clrSpc="hsl" dir="cw">
                                      <p:cBhvr>
                                        <p:cTn id="65" dur="500" fill="hold"/>
                                        <p:tgtEl>
                                          <p:spTgt spid="66"/>
                                        </p:tgtEl>
                                        <p:attrNameLst>
                                          <p:attrName>stroke.color</p:attrName>
                                        </p:attrNameLst>
                                      </p:cBhvr>
                                      <p:by>
                                        <p:hsl h="7200000" s="0" l="0"/>
                                      </p:by>
                                    </p:animClr>
                                    <p:set>
                                      <p:cBhvr>
                                        <p:cTn id="66" dur="500" fill="hold"/>
                                        <p:tgtEl>
                                          <p:spTgt spid="66"/>
                                        </p:tgtEl>
                                        <p:attrNameLst>
                                          <p:attrName>fill.type</p:attrName>
                                        </p:attrNameLst>
                                      </p:cBhvr>
                                      <p:to>
                                        <p:strVal val="solid"/>
                                      </p:to>
                                    </p:set>
                                  </p:childTnLst>
                                </p:cTn>
                              </p:par>
                            </p:childTnLst>
                          </p:cTn>
                        </p:par>
                      </p:childTnLst>
                    </p:cTn>
                  </p:par>
                  <p:par>
                    <p:cTn id="67" fill="hold">
                      <p:stCondLst>
                        <p:cond delay="indefinite"/>
                      </p:stCondLst>
                      <p:childTnLst>
                        <p:par>
                          <p:cTn id="68" fill="hold">
                            <p:stCondLst>
                              <p:cond delay="0"/>
                            </p:stCondLst>
                            <p:childTnLst>
                              <p:par>
                                <p:cTn id="69" presetID="21" presetClass="emph" presetSubtype="0" fill="hold" grpId="0" nodeType="clickEffect">
                                  <p:stCondLst>
                                    <p:cond delay="0"/>
                                  </p:stCondLst>
                                  <p:childTnLst>
                                    <p:animClr clrSpc="hsl" dir="cw">
                                      <p:cBhvr override="childStyle">
                                        <p:cTn id="70" dur="500" fill="hold"/>
                                        <p:tgtEl>
                                          <p:spTgt spid="68"/>
                                        </p:tgtEl>
                                        <p:attrNameLst>
                                          <p:attrName>style.color</p:attrName>
                                        </p:attrNameLst>
                                      </p:cBhvr>
                                      <p:by>
                                        <p:hsl h="7200000" s="0" l="0"/>
                                      </p:by>
                                    </p:animClr>
                                    <p:animClr clrSpc="hsl" dir="cw">
                                      <p:cBhvr>
                                        <p:cTn id="71" dur="500" fill="hold"/>
                                        <p:tgtEl>
                                          <p:spTgt spid="68"/>
                                        </p:tgtEl>
                                        <p:attrNameLst>
                                          <p:attrName>fillcolor</p:attrName>
                                        </p:attrNameLst>
                                      </p:cBhvr>
                                      <p:by>
                                        <p:hsl h="7200000" s="0" l="0"/>
                                      </p:by>
                                    </p:animClr>
                                    <p:animClr clrSpc="hsl" dir="cw">
                                      <p:cBhvr>
                                        <p:cTn id="72" dur="500" fill="hold"/>
                                        <p:tgtEl>
                                          <p:spTgt spid="68"/>
                                        </p:tgtEl>
                                        <p:attrNameLst>
                                          <p:attrName>stroke.color</p:attrName>
                                        </p:attrNameLst>
                                      </p:cBhvr>
                                      <p:by>
                                        <p:hsl h="7200000" s="0" l="0"/>
                                      </p:by>
                                    </p:animClr>
                                    <p:set>
                                      <p:cBhvr>
                                        <p:cTn id="73" dur="500" fill="hold"/>
                                        <p:tgtEl>
                                          <p:spTgt spid="68"/>
                                        </p:tgtEl>
                                        <p:attrNameLst>
                                          <p:attrName>fill.type</p:attrName>
                                        </p:attrNameLst>
                                      </p:cBhvr>
                                      <p:to>
                                        <p:strVal val="solid"/>
                                      </p:to>
                                    </p:set>
                                  </p:childTnLst>
                                </p:cTn>
                              </p:par>
                              <p:par>
                                <p:cTn id="74" presetID="1" presetClass="entr" presetSubtype="0" fill="hold" grpId="0" nodeType="withEffect">
                                  <p:stCondLst>
                                    <p:cond delay="0"/>
                                  </p:stCondLst>
                                  <p:childTnLst>
                                    <p:set>
                                      <p:cBhvr>
                                        <p:cTn id="75" dur="1" fill="hold">
                                          <p:stCondLst>
                                            <p:cond delay="0"/>
                                          </p:stCondLst>
                                        </p:cTn>
                                        <p:tgtEl>
                                          <p:spTgt spid="7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0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1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1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1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1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7" grpId="0" animBg="1"/>
      <p:bldP spid="38" grpId="0" animBg="1"/>
      <p:bldP spid="39" grpId="0" animBg="1"/>
      <p:bldP spid="40" grpId="0" animBg="1"/>
      <p:bldP spid="41" grpId="0" animBg="1"/>
      <p:bldP spid="42" grpId="0" animBg="1"/>
      <p:bldP spid="43" grpId="0" animBg="1"/>
      <p:bldP spid="44" grpId="0" animBg="1"/>
      <p:bldP spid="55" grpId="0" animBg="1"/>
      <p:bldP spid="56" grpId="0" animBg="1"/>
      <p:bldP spid="57" grpId="0" animBg="1"/>
      <p:bldP spid="58" grpId="0" animBg="1"/>
      <p:bldP spid="59" grpId="0" animBg="1"/>
      <p:bldP spid="60" grpId="0" animBg="1"/>
      <p:bldP spid="61" grpId="0" animBg="1"/>
      <p:bldP spid="62" grpId="0" animBg="1"/>
      <p:bldP spid="64" grpId="0" animBg="1"/>
      <p:bldP spid="66" grpId="0" animBg="1"/>
      <p:bldP spid="68" grpId="0" animBg="1"/>
      <p:bldP spid="70" grpId="0" animBg="1"/>
      <p:bldP spid="109" grpId="0" animBg="1"/>
      <p:bldP spid="110" grpId="0" animBg="1"/>
      <p:bldP spid="111" grpId="0" animBg="1"/>
      <p:bldP spid="112" grpId="0" animBg="1"/>
      <p:bldP spid="113" grpId="0" animBg="1"/>
      <p:bldP spid="114" grpId="0" animBg="1"/>
      <p:bldP spid="115" grpId="0" animBg="1"/>
      <p:bldP spid="1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0407" r="20407"/>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2091447" y="-74644"/>
            <a:ext cx="10100553" cy="1602788"/>
          </a:xfrm>
        </p:spPr>
        <p:txBody>
          <a:bodyPr/>
          <a:lstStyle/>
          <a:p>
            <a:r>
              <a:rPr lang="en-US" sz="3200" b="1" dirty="0">
                <a:solidFill>
                  <a:schemeClr val="bg1"/>
                </a:solidFill>
              </a:rPr>
              <a:t>Runtime Complexity</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9</a:t>
            </a:fld>
            <a:endParaRPr lang="en-US" dirty="0"/>
          </a:p>
        </p:txBody>
      </p:sp>
      <p:pic>
        <p:nvPicPr>
          <p:cNvPr id="9" name="Picture 8">
            <a:extLst>
              <a:ext uri="{FF2B5EF4-FFF2-40B4-BE49-F238E27FC236}">
                <a16:creationId xmlns:a16="http://schemas.microsoft.com/office/drawing/2014/main" id="{970DF430-718D-EC26-85E6-F07982938ABC}"/>
              </a:ext>
            </a:extLst>
          </p:cNvPr>
          <p:cNvPicPr>
            <a:picLocks noChangeAspect="1"/>
          </p:cNvPicPr>
          <p:nvPr/>
        </p:nvPicPr>
        <p:blipFill>
          <a:blip r:embed="rId4"/>
          <a:stretch>
            <a:fillRect/>
          </a:stretch>
        </p:blipFill>
        <p:spPr>
          <a:xfrm>
            <a:off x="2120630" y="1518222"/>
            <a:ext cx="10100553" cy="5339778"/>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2666419" y="1775184"/>
            <a:ext cx="7800543" cy="420435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u="sng" dirty="0">
                <a:solidFill>
                  <a:schemeClr val="bg1"/>
                </a:solidFill>
              </a:rPr>
              <a:t>Best-case run time </a:t>
            </a:r>
            <a:r>
              <a:rPr lang="en-US" dirty="0">
                <a:solidFill>
                  <a:schemeClr val="bg1"/>
                </a:solidFill>
              </a:rPr>
              <a:t>: If you select the mean element as the pivot, you are considered to have the best case for quicksort. O(n log n).</a:t>
            </a:r>
          </a:p>
          <a:p>
            <a:pPr marL="285750" indent="-285750">
              <a:lnSpc>
                <a:spcPct val="150000"/>
              </a:lnSpc>
              <a:buFont typeface="Wingdings" panose="05000000000000000000" pitchFamily="2" charset="2"/>
              <a:buChar char="Ø"/>
            </a:pPr>
            <a:r>
              <a:rPr lang="en-US" b="1" u="sng" dirty="0">
                <a:solidFill>
                  <a:schemeClr val="bg1"/>
                </a:solidFill>
              </a:rPr>
              <a:t>Average-case run time:  </a:t>
            </a:r>
            <a:r>
              <a:rPr lang="en-US" dirty="0">
                <a:solidFill>
                  <a:schemeClr val="bg1"/>
                </a:solidFill>
              </a:rPr>
              <a:t>It is believed that quicksort is slower than average when we do not receive evenly balanced partitions, with an O(n log) time complexity., </a:t>
            </a:r>
          </a:p>
          <a:p>
            <a:pPr marL="285750" indent="-285750">
              <a:lnSpc>
                <a:spcPct val="150000"/>
              </a:lnSpc>
              <a:buFont typeface="Wingdings" panose="05000000000000000000" pitchFamily="2" charset="2"/>
              <a:buChar char="Ø"/>
            </a:pPr>
            <a:r>
              <a:rPr lang="en-US" b="1" u="sng" dirty="0">
                <a:solidFill>
                  <a:schemeClr val="bg1"/>
                </a:solidFill>
              </a:rPr>
              <a:t>Worst case run time : </a:t>
            </a:r>
            <a:r>
              <a:rPr lang="en-US" dirty="0">
                <a:solidFill>
                  <a:schemeClr val="bg1"/>
                </a:solidFill>
              </a:rPr>
              <a:t>In terms of the worst case of quicksort, it occurs when either the smallest or largest element in the list is selected as the pivot element or If the input list is nearly sorted and the partitioning consistently creates imbalanced partitions, the time complexity of </a:t>
            </a:r>
            <a:r>
              <a:rPr lang="en-US" dirty="0" err="1">
                <a:solidFill>
                  <a:schemeClr val="bg1"/>
                </a:solidFill>
              </a:rPr>
              <a:t>QuickSort</a:t>
            </a:r>
            <a:r>
              <a:rPr lang="en-US" dirty="0">
                <a:solidFill>
                  <a:schemeClr val="bg1"/>
                </a:solidFill>
              </a:rPr>
              <a:t> can degrade to O(n^2) instead of its average-case time complexity of O(n log n).</a:t>
            </a:r>
          </a:p>
        </p:txBody>
      </p:sp>
    </p:spTree>
    <p:extLst>
      <p:ext uri="{BB962C8B-B14F-4D97-AF65-F5344CB8AC3E}">
        <p14:creationId xmlns:p14="http://schemas.microsoft.com/office/powerpoint/2010/main" val="1126216489"/>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8300</TotalTime>
  <Words>1317</Words>
  <Application>Microsoft Office PowerPoint</Application>
  <PresentationFormat>Widescreen</PresentationFormat>
  <Paragraphs>175</Paragraphs>
  <Slides>21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Calibri Light</vt:lpstr>
      <vt:lpstr>Helvetica Neue</vt:lpstr>
      <vt:lpstr>Open Sans</vt:lpstr>
      <vt:lpstr>Söhne</vt:lpstr>
      <vt:lpstr>Times New Roman</vt:lpstr>
      <vt:lpstr>Wingdings</vt:lpstr>
      <vt:lpstr>Office Theme</vt:lpstr>
      <vt:lpstr>Quick Sort, Quick 3-Way, MinPQ Sorting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Summer 2023 Prof. Sean Harrington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in Small to Medium Sized Businesses</dc:title>
  <dc:creator>Madha, Reddy Balaji</dc:creator>
  <cp:lastModifiedBy>Sean Harrington</cp:lastModifiedBy>
  <cp:revision>16</cp:revision>
  <dcterms:created xsi:type="dcterms:W3CDTF">2023-01-18T11:02:14Z</dcterms:created>
  <dcterms:modified xsi:type="dcterms:W3CDTF">2023-07-06T02:41:47Z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